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20"/>
  </p:notesMasterIdLst>
  <p:sldIdLst>
    <p:sldId id="263" r:id="rId2"/>
    <p:sldId id="369" r:id="rId3"/>
    <p:sldId id="365" r:id="rId4"/>
    <p:sldId id="350" r:id="rId5"/>
    <p:sldId id="366" r:id="rId6"/>
    <p:sldId id="290" r:id="rId7"/>
    <p:sldId id="268" r:id="rId8"/>
    <p:sldId id="367" r:id="rId9"/>
    <p:sldId id="357" r:id="rId10"/>
    <p:sldId id="370" r:id="rId11"/>
    <p:sldId id="352" r:id="rId12"/>
    <p:sldId id="351" r:id="rId13"/>
    <p:sldId id="354" r:id="rId14"/>
    <p:sldId id="374" r:id="rId15"/>
    <p:sldId id="386" r:id="rId16"/>
    <p:sldId id="387" r:id="rId17"/>
    <p:sldId id="371" r:id="rId18"/>
    <p:sldId id="372" r:id="rId19"/>
  </p:sldIdLst>
  <p:sldSz cx="9144000" cy="6858000" type="screen4x3"/>
  <p:notesSz cx="6648450" cy="97742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8" d="100"/>
          <a:sy n="108" d="100"/>
        </p:scale>
        <p:origin x="17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5920" y="0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>
              <a:defRPr sz="1200"/>
            </a:lvl1pPr>
          </a:lstStyle>
          <a:p>
            <a:fld id="{1F5CA3A2-0271-4427-B360-321508AB456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82650" y="733425"/>
            <a:ext cx="4883150" cy="3663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76" tIns="44888" rIns="89776" bIns="4488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845" y="4642766"/>
            <a:ext cx="5318760" cy="4398407"/>
          </a:xfrm>
          <a:prstGeom prst="rect">
            <a:avLst/>
          </a:prstGeom>
        </p:spPr>
        <p:txBody>
          <a:bodyPr vert="horz" lIns="89776" tIns="44888" rIns="89776" bIns="4488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283832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5920" y="9283832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>
              <a:defRPr sz="1200"/>
            </a:lvl1pPr>
          </a:lstStyle>
          <a:p>
            <a:fld id="{9D90091A-9B04-4652-A202-26C8FD884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205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88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887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12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356F7-7778-4D24-8F44-3DAC71681E0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1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FF0C-C871-4603-9AD2-1F07166700E6}" type="datetime1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CCB-0C46-42AF-BA02-7E3E6171B9E3}" type="datetime1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7175-2B07-4605-8F96-55D87D6F02C7}" type="datetime1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65187-8B69-42EF-BFC6-C994FE5CD607}" type="datetime1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E1A-ED62-430C-89ED-B59B3A9FAF67}" type="datetime1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B31-DA03-427A-BC35-E09018F9D1A1}" type="datetime1">
              <a:rPr lang="ru-RU" smtClean="0"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BCCB-0B99-407E-849A-4E1C2144A34F}" type="datetime1">
              <a:rPr lang="ru-RU" smtClean="0"/>
              <a:t>28.12.2023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3BD7-5A86-4FF5-9201-61C2C45A9DD1}" type="datetime1">
              <a:rPr lang="ru-RU" smtClean="0"/>
              <a:t>28.12.2023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AAF38-060B-4625-BC99-D402BDE971AD}" type="datetime1">
              <a:rPr lang="ru-RU" smtClean="0"/>
              <a:t>28.12.2023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C5DC9-5780-40C5-AA4F-44DAA8096DA3}" type="datetime1">
              <a:rPr lang="ru-RU" smtClean="0"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50D-3C25-47F1-9E88-D3E3A4886125}" type="datetime1">
              <a:rPr lang="ru-RU" smtClean="0"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4BB82-0378-4AB0-96F0-97CD49BC1322}" type="datetime1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61" y="5375015"/>
            <a:ext cx="4916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Трушина Светлана Викторовна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начальник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Управления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Организации ОМС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260475" y="13017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84288" y="1412776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00529" y="1988840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﻿ПОРЯДОК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ПРОВЕДЕНИЯ КОНТРОЛЯ ОБЪЕМОВ, СРОКОВ, КАЧЕСТВА И УСЛОВИЙ ПРЕДОСТАВЛЕНИЯ МЕДИЦИНСКОЙ ПОМОЩИ ПО ОБЯЗАТЕЛЬНОМУ МЕДИЦИНСКОМУ СТРАХОВАНИЮ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60475" y="130175"/>
            <a:ext cx="7487989" cy="11910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Calibri" pitchFamily="34" charset="0"/>
              </a:defRPr>
            </a:lvl1pPr>
          </a:lstStyle>
          <a:p>
            <a:r>
              <a:rPr lang="ru-RU" sz="2800" dirty="0">
                <a:effectLst/>
              </a:rPr>
              <a:t>Территориальный фонд обязательного медицинского страхования </a:t>
            </a:r>
          </a:p>
          <a:p>
            <a:r>
              <a:rPr lang="ru-RU" sz="2800" dirty="0">
                <a:effectLst/>
              </a:rPr>
              <a:t>Московской области</a:t>
            </a:r>
          </a:p>
        </p:txBody>
      </p:sp>
      <p:pic>
        <p:nvPicPr>
          <p:cNvPr id="7" name="Рисунок 6" descr="tfoms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75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93827" y="836712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4008425" y="2878135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8399" y="1196752"/>
            <a:ext cx="8680552" cy="166233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ЭКМП- 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медицинской реабилитации, степени достижения запланированного результата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79814" y="3500936"/>
            <a:ext cx="8725159" cy="3096416"/>
            <a:chOff x="248242" y="3860761"/>
            <a:chExt cx="8709604" cy="212263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48242" y="3860761"/>
              <a:ext cx="8709604" cy="515106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Плановая – случайная выборка (СМП – 0,5%, АПП- 0,2%, КС-3%, ДС -1,5%)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4433351" y="4384940"/>
              <a:ext cx="4444700" cy="421235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Внеплановая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90318" y="4905415"/>
              <a:ext cx="3845107" cy="428814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Мультидисциплинарная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2465519" y="5525175"/>
              <a:ext cx="3885298" cy="458217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Очная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98340" y="379987"/>
            <a:ext cx="8054180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Экспертиза качества Медицинской помощи</a:t>
            </a:r>
          </a:p>
        </p:txBody>
      </p:sp>
      <p:sp>
        <p:nvSpPr>
          <p:cNvPr id="2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10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313003" y="4931904"/>
            <a:ext cx="2608141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Тематическая</a:t>
            </a:r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6532502" y="5218329"/>
            <a:ext cx="2481095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</a:t>
            </a:r>
          </a:p>
        </p:txBody>
      </p:sp>
    </p:spTree>
    <p:extLst>
      <p:ext uri="{BB962C8B-B14F-4D97-AF65-F5344CB8AC3E}">
        <p14:creationId xmlns:p14="http://schemas.microsoft.com/office/powerpoint/2010/main" val="2754504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77486" y="130551"/>
            <a:ext cx="789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>
                <a:solidFill>
                  <a:srgbClr val="4F81BD">
                    <a:lumMod val="75000"/>
                  </a:srgbClr>
                </a:solidFill>
              </a:rPr>
              <a:t>Внеплановая Целевая ЭКМП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60475" y="5179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80889" y="619102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0" y="764706"/>
            <a:ext cx="9071991" cy="774289"/>
            <a:chOff x="1234" y="626690"/>
            <a:chExt cx="8963254" cy="792089"/>
          </a:xfrm>
        </p:grpSpPr>
        <p:sp>
          <p:nvSpPr>
            <p:cNvPr id="9" name="Овал 8"/>
            <p:cNvSpPr/>
            <p:nvPr/>
          </p:nvSpPr>
          <p:spPr>
            <a:xfrm>
              <a:off x="1234" y="626690"/>
              <a:ext cx="464869" cy="58930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Полилиния 26"/>
            <p:cNvSpPr/>
            <p:nvPr/>
          </p:nvSpPr>
          <p:spPr bwMode="auto">
            <a:xfrm>
              <a:off x="559698" y="626690"/>
              <a:ext cx="8404790" cy="792089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Жалобы от застрахованного лица или его представителя на доступность и качество медицинской помощи в медицинской организации;</a:t>
              </a:r>
            </a:p>
          </p:txBody>
        </p:sp>
      </p:grpSp>
      <p:sp>
        <p:nvSpPr>
          <p:cNvPr id="34" name="Полилиния 33"/>
          <p:cNvSpPr/>
          <p:nvPr/>
        </p:nvSpPr>
        <p:spPr bwMode="auto">
          <a:xfrm>
            <a:off x="596828" y="1747556"/>
            <a:ext cx="8464403" cy="627177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Летальные исходы, за исключением случаев летального исхода вне периода оказания медицинской помощи, в том числе при вызове бригады СМП</a:t>
            </a:r>
          </a:p>
        </p:txBody>
      </p:sp>
      <p:sp>
        <p:nvSpPr>
          <p:cNvPr id="41" name="Полилиния 40"/>
          <p:cNvSpPr/>
          <p:nvPr/>
        </p:nvSpPr>
        <p:spPr bwMode="auto">
          <a:xfrm>
            <a:off x="596828" y="3190481"/>
            <a:ext cx="8464400" cy="742575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Телемедицина;</a:t>
            </a:r>
          </a:p>
        </p:txBody>
      </p:sp>
      <p:grpSp>
        <p:nvGrpSpPr>
          <p:cNvPr id="43" name="Группа 42"/>
          <p:cNvGrpSpPr/>
          <p:nvPr/>
        </p:nvGrpSpPr>
        <p:grpSpPr>
          <a:xfrm>
            <a:off x="84628" y="5084903"/>
            <a:ext cx="9048219" cy="864378"/>
            <a:chOff x="454918" y="2940397"/>
            <a:chExt cx="8851805" cy="520659"/>
          </a:xfrm>
        </p:grpSpPr>
        <p:sp>
          <p:nvSpPr>
            <p:cNvPr id="48" name="Полилиния 47"/>
            <p:cNvSpPr/>
            <p:nvPr/>
          </p:nvSpPr>
          <p:spPr bwMode="auto">
            <a:xfrm>
              <a:off x="955999" y="2940397"/>
              <a:ext cx="8350724" cy="520659"/>
            </a:xfrm>
            <a:custGeom>
              <a:avLst/>
              <a:gdLst>
                <a:gd name="connsiteX0" fmla="*/ 0 w 7919185"/>
                <a:gd name="connsiteY0" fmla="*/ 0 h 618338"/>
                <a:gd name="connsiteX1" fmla="*/ 7919185 w 7919185"/>
                <a:gd name="connsiteY1" fmla="*/ 0 h 618338"/>
                <a:gd name="connsiteX2" fmla="*/ 7919185 w 7919185"/>
                <a:gd name="connsiteY2" fmla="*/ 618338 h 618338"/>
                <a:gd name="connsiteX3" fmla="*/ 0 w 7919185"/>
                <a:gd name="connsiteY3" fmla="*/ 618338 h 618338"/>
                <a:gd name="connsiteX4" fmla="*/ 0 w 7919185"/>
                <a:gd name="connsiteY4" fmla="*/ 0 h 61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19185" h="618338">
                  <a:moveTo>
                    <a:pt x="0" y="0"/>
                  </a:moveTo>
                  <a:lnTo>
                    <a:pt x="7919185" y="0"/>
                  </a:lnTo>
                  <a:lnTo>
                    <a:pt x="7919185" y="618338"/>
                  </a:lnTo>
                  <a:lnTo>
                    <a:pt x="0" y="61833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Представление в реестрах счетов случаев оказания застрахованному лицу в период его нахождения на лечении в условиях круглосуточного стационара,  медицинской помощи в других условиях</a:t>
              </a:r>
            </a:p>
          </p:txBody>
        </p:sp>
        <p:sp>
          <p:nvSpPr>
            <p:cNvPr id="49" name="Овал 48"/>
            <p:cNvSpPr/>
            <p:nvPr/>
          </p:nvSpPr>
          <p:spPr>
            <a:xfrm>
              <a:off x="454918" y="2983940"/>
              <a:ext cx="451281" cy="30378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89452" y="6074620"/>
            <a:ext cx="9002975" cy="633469"/>
            <a:chOff x="132054" y="3486338"/>
            <a:chExt cx="8797615" cy="640194"/>
          </a:xfrm>
        </p:grpSpPr>
        <p:sp>
          <p:nvSpPr>
            <p:cNvPr id="51" name="Полилиния 50"/>
            <p:cNvSpPr/>
            <p:nvPr/>
          </p:nvSpPr>
          <p:spPr bwMode="auto">
            <a:xfrm>
              <a:off x="614540" y="3486338"/>
              <a:ext cx="8315129" cy="640194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Выявления по результатам целевой и тематической медико-экономической экспертизы нарушений при оказании медицинской помощи по профилю "онкология"</a:t>
              </a:r>
            </a:p>
          </p:txBody>
        </p:sp>
        <p:sp>
          <p:nvSpPr>
            <p:cNvPr id="52" name="Овал 51"/>
            <p:cNvSpPr/>
            <p:nvPr/>
          </p:nvSpPr>
          <p:spPr>
            <a:xfrm>
              <a:off x="132054" y="3606990"/>
              <a:ext cx="399828" cy="398889"/>
            </a:xfrm>
            <a:prstGeom prst="ellipse">
              <a:avLst/>
            </a:prstGeom>
            <a:solidFill>
              <a:srgbClr val="FFFFCC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sp>
        <p:nvSpPr>
          <p:cNvPr id="55" name="Полилиния 54"/>
          <p:cNvSpPr/>
          <p:nvPr/>
        </p:nvSpPr>
        <p:spPr bwMode="auto">
          <a:xfrm>
            <a:off x="596828" y="2503111"/>
            <a:ext cx="8464400" cy="536295"/>
          </a:xfrm>
          <a:custGeom>
            <a:avLst/>
            <a:gdLst>
              <a:gd name="connsiteX0" fmla="*/ 0 w 8659341"/>
              <a:gd name="connsiteY0" fmla="*/ 0 h 705896"/>
              <a:gd name="connsiteX1" fmla="*/ 8659341 w 8659341"/>
              <a:gd name="connsiteY1" fmla="*/ 0 h 705896"/>
              <a:gd name="connsiteX2" fmla="*/ 8659341 w 8659341"/>
              <a:gd name="connsiteY2" fmla="*/ 705896 h 705896"/>
              <a:gd name="connsiteX3" fmla="*/ 0 w 8659341"/>
              <a:gd name="connsiteY3" fmla="*/ 705896 h 705896"/>
              <a:gd name="connsiteX4" fmla="*/ 0 w 8659341"/>
              <a:gd name="connsiteY4" fmla="*/ 0 h 705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59341" h="705896">
                <a:moveTo>
                  <a:pt x="0" y="0"/>
                </a:moveTo>
                <a:lnTo>
                  <a:pt x="8659341" y="0"/>
                </a:lnTo>
                <a:lnTo>
                  <a:pt x="8659341" y="705896"/>
                </a:lnTo>
                <a:lnTo>
                  <a:pt x="0" y="7058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МП, оказанная застрахованному лицу вследствие причинения вреда его здоровью (органов дознания и следствия, органов прокурорского надзора, судебных органов);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53528" y="4077070"/>
            <a:ext cx="8979814" cy="864093"/>
            <a:chOff x="112158" y="1447191"/>
            <a:chExt cx="8677484" cy="487436"/>
          </a:xfrm>
        </p:grpSpPr>
        <p:sp>
          <p:nvSpPr>
            <p:cNvPr id="59" name="Полилиния 58"/>
            <p:cNvSpPr/>
            <p:nvPr/>
          </p:nvSpPr>
          <p:spPr bwMode="auto">
            <a:xfrm>
              <a:off x="618983" y="1447191"/>
              <a:ext cx="8170659" cy="487436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Случаи оказания МП, отобранные по результатам МЭК, в которых выявлен рост нарушений при оказании медицинской помощи (дефектов) в одной медицинской организации</a:t>
              </a:r>
            </a:p>
          </p:txBody>
        </p:sp>
        <p:sp>
          <p:nvSpPr>
            <p:cNvPr id="60" name="Овал 59"/>
            <p:cNvSpPr/>
            <p:nvPr/>
          </p:nvSpPr>
          <p:spPr>
            <a:xfrm>
              <a:off x="112158" y="1537290"/>
              <a:ext cx="512607" cy="3072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63248" y="1791642"/>
            <a:ext cx="489324" cy="53900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3528" y="3298492"/>
            <a:ext cx="504055" cy="52655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63248" y="2504093"/>
            <a:ext cx="504056" cy="58214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11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9594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77486" y="130551"/>
            <a:ext cx="789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>
                <a:solidFill>
                  <a:srgbClr val="4F81BD">
                    <a:lumMod val="75000"/>
                  </a:srgbClr>
                </a:solidFill>
              </a:rPr>
              <a:t>Целевая </a:t>
            </a:r>
            <a:r>
              <a:rPr lang="ru-RU" sz="2400" b="1" cap="all" dirty="0" err="1">
                <a:solidFill>
                  <a:srgbClr val="4F81BD">
                    <a:lumMod val="75000"/>
                  </a:srgbClr>
                </a:solidFill>
              </a:rPr>
              <a:t>мультидисциплинарная</a:t>
            </a:r>
            <a:r>
              <a:rPr lang="ru-RU" sz="2400" b="1" cap="all" dirty="0">
                <a:solidFill>
                  <a:srgbClr val="4F81BD">
                    <a:lumMod val="75000"/>
                  </a:srgbClr>
                </a:solidFill>
              </a:rPr>
              <a:t> ЭКМП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60475" y="5179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80889" y="619102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0" y="745316"/>
            <a:ext cx="9071992" cy="774291"/>
            <a:chOff x="1233" y="626688"/>
            <a:chExt cx="8963256" cy="792091"/>
          </a:xfrm>
        </p:grpSpPr>
        <p:sp>
          <p:nvSpPr>
            <p:cNvPr id="27" name="Полилиния 26"/>
            <p:cNvSpPr/>
            <p:nvPr/>
          </p:nvSpPr>
          <p:spPr bwMode="auto">
            <a:xfrm>
              <a:off x="496161" y="626688"/>
              <a:ext cx="8468328" cy="792091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получения жалобы от застрахованного лица или его представителя на доступность и качество медицинской помощи, оказанной специалистами разных профилей и/или на разных уровнях оказания медицинской помощи;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1233" y="716143"/>
              <a:ext cx="536345" cy="51968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Полилиния 33"/>
          <p:cNvSpPr/>
          <p:nvPr/>
        </p:nvSpPr>
        <p:spPr bwMode="auto">
          <a:xfrm>
            <a:off x="500933" y="1579118"/>
            <a:ext cx="8571060" cy="1651486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медицинской помощи при новой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инфекции COVID-19 (U07.1, U07.2) с сопутствующими заболеваниями сердечно-сосудистой системы (ишемическая болезнь сердца, сочетанная с сахарным диабетом, онкологическими или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онкогематологическими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заболеваниями, хронической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обструктивной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болезнью легких, острым нарушением мозгового кровообращения, острым коронарным синдромом, а также сопровождающаяся фибрилляцией предсердий, хроническими болезнями почек, ожирением, венозной недостаточностью, после сложных хирургических вмешательств)</a:t>
            </a:r>
          </a:p>
        </p:txBody>
      </p:sp>
      <p:sp>
        <p:nvSpPr>
          <p:cNvPr id="41" name="Полилиния 40"/>
          <p:cNvSpPr/>
          <p:nvPr/>
        </p:nvSpPr>
        <p:spPr bwMode="auto">
          <a:xfrm>
            <a:off x="568942" y="3288501"/>
            <a:ext cx="8464400" cy="742575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летальные исходы при оказании медицинской помощи на разных уровнях ее оказания или в разных медицинских организациях;;</a:t>
            </a:r>
          </a:p>
        </p:txBody>
      </p:sp>
      <p:grpSp>
        <p:nvGrpSpPr>
          <p:cNvPr id="50" name="Группа 49"/>
          <p:cNvGrpSpPr/>
          <p:nvPr/>
        </p:nvGrpSpPr>
        <p:grpSpPr>
          <a:xfrm>
            <a:off x="15457" y="5589240"/>
            <a:ext cx="9036621" cy="1152128"/>
            <a:chOff x="59746" y="3286895"/>
            <a:chExt cx="8830494" cy="640194"/>
          </a:xfrm>
        </p:grpSpPr>
        <p:sp>
          <p:nvSpPr>
            <p:cNvPr id="51" name="Полилиния 50"/>
            <p:cNvSpPr/>
            <p:nvPr/>
          </p:nvSpPr>
          <p:spPr bwMode="auto">
            <a:xfrm>
              <a:off x="575111" y="3286895"/>
              <a:ext cx="8315129" cy="640194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Сроки проведения целевой </a:t>
              </a:r>
              <a:r>
                <a:rPr lang="ru-RU" sz="16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мультидисциплинарной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экспертизы качества медицинской помощи составляют не более сорока пяти рабочих дней</a:t>
              </a:r>
            </a:p>
          </p:txBody>
        </p:sp>
        <p:sp>
          <p:nvSpPr>
            <p:cNvPr id="52" name="Овал 51"/>
            <p:cNvSpPr/>
            <p:nvPr/>
          </p:nvSpPr>
          <p:spPr>
            <a:xfrm>
              <a:off x="59746" y="3429334"/>
              <a:ext cx="474401" cy="471662"/>
            </a:xfrm>
            <a:prstGeom prst="ellipse">
              <a:avLst/>
            </a:prstGeom>
            <a:solidFill>
              <a:srgbClr val="FFFFCC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-4252" y="4077072"/>
            <a:ext cx="9037594" cy="1368152"/>
            <a:chOff x="56323" y="1447191"/>
            <a:chExt cx="8733319" cy="771776"/>
          </a:xfrm>
        </p:grpSpPr>
        <p:sp>
          <p:nvSpPr>
            <p:cNvPr id="59" name="Полилиния 58"/>
            <p:cNvSpPr/>
            <p:nvPr/>
          </p:nvSpPr>
          <p:spPr bwMode="auto">
            <a:xfrm>
              <a:off x="618983" y="1447191"/>
              <a:ext cx="8170659" cy="771776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отобранные по результатам МЭЭ, ЭКМП, если указанные результаты не позволяют сделать заключение о соответствии оказанной застрахованным лицам медицинской помощи порядкам оказания медицинской помощи, клиническим рекомендациям, стандартам медицинской помощи, в том числе при переводе пациента в другие отделения стационара, включая отделение реанимации и интенсивной терапии, в период одной госпитализации в одной медицинской организации.</a:t>
              </a:r>
            </a:p>
          </p:txBody>
        </p:sp>
        <p:sp>
          <p:nvSpPr>
            <p:cNvPr id="60" name="Овал 59"/>
            <p:cNvSpPr/>
            <p:nvPr/>
          </p:nvSpPr>
          <p:spPr>
            <a:xfrm>
              <a:off x="56323" y="1690910"/>
              <a:ext cx="556668" cy="31609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-4252" y="2060848"/>
            <a:ext cx="470627" cy="43088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30305" y="3334497"/>
            <a:ext cx="512547" cy="52655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12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4694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115616" y="620688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3894929" y="692696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243" y="221539"/>
            <a:ext cx="9004277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РЕЗУЛЬТАТЫ экспертизы</a:t>
            </a:r>
          </a:p>
        </p:txBody>
      </p:sp>
      <p:sp>
        <p:nvSpPr>
          <p:cNvPr id="2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13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12936" y="1268761"/>
            <a:ext cx="8234680" cy="5400600"/>
            <a:chOff x="396193" y="3418279"/>
            <a:chExt cx="2378295" cy="2863674"/>
          </a:xfrm>
        </p:grpSpPr>
        <p:sp>
          <p:nvSpPr>
            <p:cNvPr id="20" name="TextBox 19"/>
            <p:cNvSpPr txBox="1"/>
            <p:nvPr/>
          </p:nvSpPr>
          <p:spPr>
            <a:xfrm>
              <a:off x="396193" y="3497646"/>
              <a:ext cx="2328581" cy="2704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Общая часть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I. ОБЩАЯ ЧАСТЬ.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Экспертом качества медицинской помощи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(Ф.И.О. эксперта) или идентификационный номер)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по поручению 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                         (наименование направившей организации)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Поручение N 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в связи с _________________________________________________________________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                  (повод для проверки - жалоба, претензия и т.д.)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произведена  экспертиза  качества  медицинской  помощи  с  целью  выявления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нарушений прав застрахованного лица ______________________________________,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N полиса обязательного медицинского страхования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Место оказания медицинской помощи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(наименование медицинской организации, отделения)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Ф.И.О. лечащего врача 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Медицинская документация N 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учетно-отчетная документация N 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Период оказания медицинской помощи: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с "__" _________ 201_ г. по "__" __________ 201_ г.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Диагноз, установленный медицинской организацией 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03880" y="3418279"/>
              <a:ext cx="2370608" cy="2863674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6308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303039"/>
            <a:ext cx="7523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экспертного заключения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17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45645" y="1124744"/>
            <a:ext cx="8817599" cy="95585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СБОР ИНФОРМАЦИИ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физикальное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обследование, лабораторные и инструментальные исследования, консультации специалистов, консилиум)</a:t>
            </a:r>
          </a:p>
          <a:p>
            <a:pPr algn="ctr"/>
            <a:r>
              <a:rPr lang="ru-RU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негативных следствий в сборе информации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5646" y="6505599"/>
            <a:ext cx="3086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ФОМС №36, Приложение 3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5645" y="2165137"/>
            <a:ext cx="8817599" cy="98836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ДИАГНОЗ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(формулировка, содержание, время постановки) основной, осложнение, сопутствующий</a:t>
            </a:r>
          </a:p>
          <a:p>
            <a:pPr algn="ctr"/>
            <a:r>
              <a:rPr lang="ru-RU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негативных последствий ошибок в диагнозе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645" y="3245257"/>
            <a:ext cx="8817599" cy="100811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﻿ ОКАЗАНИЕ  МЕДИЦИНСКОЙ  ПОМОЩИ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 том числе назначение лекарственных  препаратов и (или) медицинских изделий)</a:t>
            </a:r>
          </a:p>
          <a:p>
            <a:pPr algn="ctr"/>
            <a:r>
              <a:rPr lang="ru-RU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негативных последствий ошибок в лечении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5645" y="4365104"/>
            <a:ext cx="8817599" cy="98836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ПРЕЕМСТВЕННОСТЬ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(обоснованность поступления, длительность лечения, перевод, содержание рекомендаций) </a:t>
            </a:r>
          </a:p>
          <a:p>
            <a:pPr algn="ctr"/>
            <a:r>
              <a:rPr lang="ru-RU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негативных последствий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5645" y="5445224"/>
            <a:ext cx="8817599" cy="9758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ЗНАЧИМЫЕ ОШИБКИ, ПОВЛИЯВШИЕ НА ИСХОД ЗАБОЛЕВАНИЯ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714559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8640"/>
            <a:ext cx="75232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санкций по результатам контроля в сфере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15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45103"/>
              </p:ext>
            </p:extLst>
          </p:nvPr>
        </p:nvGraphicFramePr>
        <p:xfrm>
          <a:off x="145646" y="1808440"/>
          <a:ext cx="8890849" cy="291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665">
                  <a:extLst>
                    <a:ext uri="{9D8B030D-6E8A-4147-A177-3AD203B41FA5}">
                      <a16:colId xmlns:a16="http://schemas.microsoft.com/office/drawing/2014/main" val="1153798378"/>
                    </a:ext>
                  </a:extLst>
                </a:gridCol>
                <a:gridCol w="4709947">
                  <a:extLst>
                    <a:ext uri="{9D8B030D-6E8A-4147-A177-3AD203B41FA5}">
                      <a16:colId xmlns:a16="http://schemas.microsoft.com/office/drawing/2014/main" val="4162294895"/>
                    </a:ext>
                  </a:extLst>
                </a:gridCol>
                <a:gridCol w="3411237">
                  <a:extLst>
                    <a:ext uri="{9D8B030D-6E8A-4147-A177-3AD203B41FA5}">
                      <a16:colId xmlns:a16="http://schemas.microsoft.com/office/drawing/2014/main" val="377721567"/>
                    </a:ext>
                  </a:extLst>
                </a:gridCol>
              </a:tblGrid>
              <a:tr h="8078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</a:t>
                      </a:r>
                      <a:r>
                        <a:rPr lang="ru-RU" sz="2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применения санкций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</a:t>
                      </a:r>
                      <a:r>
                        <a:rPr lang="ru-RU" sz="2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326-ФЗ, ст. 41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915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оснований для </a:t>
                      </a:r>
                      <a:r>
                        <a:rPr lang="ru-RU" sz="2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применения санкций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МЗРФ № 231н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713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исчисления размеров неполной оплаты;</a:t>
                      </a:r>
                      <a:r>
                        <a:rPr lang="ru-RU" sz="2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штрафов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Правила</a:t>
                      </a:r>
                      <a:r>
                        <a:rPr lang="ru-RU" sz="2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ОМС №108н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476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 и размеры санкций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Тарифное соглашение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43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635397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8640"/>
            <a:ext cx="75232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оснований для санкций по результатам контроля в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16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109308"/>
              </p:ext>
            </p:extLst>
          </p:nvPr>
        </p:nvGraphicFramePr>
        <p:xfrm>
          <a:off x="305973" y="2204864"/>
          <a:ext cx="849694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861391362"/>
                    </a:ext>
                  </a:extLst>
                </a:gridCol>
                <a:gridCol w="7920880">
                  <a:extLst>
                    <a:ext uri="{9D8B030D-6E8A-4147-A177-3AD203B41FA5}">
                      <a16:colId xmlns:a16="http://schemas.microsoft.com/office/drawing/2014/main" val="23624441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153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Нарушения оформления и предъявления на оплату счетов и реестров счетов (МЭК)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0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 оформления первичной медицинской документации (МЭЭ)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073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 медицинской помощи/нарушения при оказании медицинской помощи (ЭКМП)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05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259853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7074"/>
            <a:ext cx="7090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1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Обжалование заключений СМО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3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14831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961512"/>
              </p:ext>
            </p:extLst>
          </p:nvPr>
        </p:nvGraphicFramePr>
        <p:xfrm>
          <a:off x="145647" y="1340765"/>
          <a:ext cx="8998353" cy="4752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1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309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рабочих дней</a:t>
                      </a:r>
                      <a:r>
                        <a:rPr lang="ru-RU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 дня получения акта СМО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155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Утверждена приказом ФФОМС от 19.09.2022 №120н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2888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Прилагаемые материалы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Обоснование претензии,</a:t>
                      </a:r>
                      <a:r>
                        <a:rPr lang="ru-RU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перечень вопросов, материалы внутреннего контроля и безопасности медицинской деятельности по оспариваемому случаю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2888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рассмотрения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30 рабочих дней ТФОМС рассматривает поступившие документы и организует ЭКМП,</a:t>
                      </a:r>
                      <a:r>
                        <a:rPr lang="ru-RU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включая получение медицинской документации, актов экспертизы СМО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468">
                <a:tc rowSpan="2"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ТФОМС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5513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</a:t>
                      </a:r>
                      <a:r>
                        <a:rPr lang="ru-RU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финансирования с учетом решения ТФОМС в период окончательного расчета (не позднее 30 рабочих дней)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3309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Обжалование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– в судебном</a:t>
                      </a:r>
                      <a:r>
                        <a:rPr lang="ru-RU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порядке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5646" y="6450387"/>
            <a:ext cx="5399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№ 326-ФЗ, ст. 42; Приказ МЗРФ № 231н, раздел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950912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7074"/>
            <a:ext cx="70906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Причины, приводившие к невозможности рассмотрения претензий медицинских организаций в установленном порядке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3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484784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47996" y="1844824"/>
            <a:ext cx="8817597" cy="41044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00050" indent="-400050">
              <a:buAutoNum type="romanUcPeriod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со стороны МО: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претензии с нарушением сроков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претензии при отсутствии зафиксированных разногласий (протокола разногласий в адрес СМО)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Непредставление вместе с претензией результатов внутреннего контроля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Непредставление необходимой медицинской документации для проведения повторной экспертизы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Претензия к результатам контроля ТФОМС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Претензия к решению ТФОМС по результатам рассмотрения претензии медицинской организации к результатам контроля СМО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909155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32383" y="179931"/>
            <a:ext cx="79147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Статья 40. 326-ФЗ «Организация контроля объемов, сроков, качества и условий»</a:t>
            </a:r>
            <a:endParaRPr lang="ru-RU" sz="32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60000" y="129600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Рисунок 13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251520" y="1038670"/>
            <a:ext cx="8683728" cy="2069049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объемов, сроков, качества и условий предоставления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помощи медицинскими организациями в объеме и на условиях, которые установлены территориальной программой обязательного медицинского страхования и договором на оказание и оплату медицинской помощи по обязательному медицинскому страхованию, проводится в соответствии с порядком организации и проведения контроля объемов, сроков, качества и условий предоставления медицинской помощи, установленным ФФОМС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00232" y="3107720"/>
            <a:ext cx="2859106" cy="9286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ТФОМС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межтерриториальной помощи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29190" y="3107720"/>
            <a:ext cx="2928958" cy="94296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оказании медицинской помощи жителям Московской области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1142976" y="3322034"/>
            <a:ext cx="731838" cy="1216025"/>
          </a:xfrm>
          <a:prstGeom prst="curvedRigh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929586" y="3322034"/>
            <a:ext cx="730250" cy="1216025"/>
          </a:xfrm>
          <a:prstGeom prst="curvedLef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42844" y="4607918"/>
            <a:ext cx="2016125" cy="1415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МЭК – медико-экономического контроля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Технический контроль реестра счетов в автоматическом режиме. (100% случаев)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2357422" y="4465042"/>
            <a:ext cx="3000396" cy="18573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lIns="72000" tIns="0" rIns="0" bIns="0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МЭЭ – медико-экономической экспертизы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Установление соответствия фактических сроков оказания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медицинской помощи, объема предъявленных к оплате услуг записям в первичной медицинской документации и учетно-отчетной документации медицинской организации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715008" y="4465043"/>
            <a:ext cx="3214710" cy="17235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 lIns="72000" tIns="0" rIns="0" bIns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ЭКМП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– экспертизы качества медицинской помощи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медицинской реабилитации, степени достижения запланированного результата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428992" y="4107852"/>
            <a:ext cx="2808288" cy="285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Путём проведения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5429256" y="4536480"/>
            <a:ext cx="215900" cy="1584325"/>
          </a:xfrm>
          <a:prstGeom prst="downArrow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6465306"/>
            <a:ext cx="9144000" cy="276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плановая     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тематическая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                        внеплановая (целевая)   </a:t>
            </a:r>
            <a:r>
              <a:rPr lang="ru-RU" sz="1800" b="1" dirty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ru-RU" sz="1800" dirty="0">
                <a:solidFill>
                  <a:srgbClr val="C00000"/>
                </a:solidFill>
              </a:rPr>
              <a:t>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1869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67855" y="560932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41425" y="160338"/>
            <a:ext cx="7817517" cy="3936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1800" dirty="0"/>
              <a:t>МЕДИКО-ЭКОНОМИЧЕСКИЙ КОНТРОЛЬ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3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0497" y="1542337"/>
            <a:ext cx="896844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/>
              <a:t>﻿</a:t>
            </a:r>
            <a:r>
              <a:rPr lang="ru-RU" sz="1400" dirty="0"/>
              <a:t>1) проверки реестров счетов на соответствие установленному порядку информационного взаимодействия в сфере обязательного медицинского страхования ( Приказ ФФОМС  от 7 апреля 2011 г. N 79)</a:t>
            </a:r>
          </a:p>
          <a:p>
            <a:pPr algn="just"/>
            <a:r>
              <a:rPr lang="ru-RU" sz="1400" dirty="0"/>
              <a:t>2) идентификации лица, застрахованного конкретной страховой медицинской организацией;</a:t>
            </a:r>
          </a:p>
          <a:p>
            <a:pPr algn="just"/>
            <a:r>
              <a:rPr lang="ru-RU" sz="1400" dirty="0"/>
              <a:t>3) проверки соответствия оказанной медицинской помощи ТПОМС, действующей лицензии, условиям договора;</a:t>
            </a:r>
          </a:p>
          <a:p>
            <a:pPr algn="just"/>
            <a:r>
              <a:rPr lang="ru-RU" sz="1400" dirty="0"/>
              <a:t>4) проверки обоснованности применения тарифов на оплату медицинской помощи за счет средств ОМС</a:t>
            </a:r>
          </a:p>
          <a:p>
            <a:pPr algn="just"/>
            <a:r>
              <a:rPr lang="ru-RU" sz="1400" dirty="0"/>
              <a:t>5) установления отсутствия превышения медицинской организацией объемов медицинской помощи, подлежащих оплате за счет средств ОМС, установленных решением комиссии по разработке ТПОМС</a:t>
            </a:r>
            <a:endParaRPr lang="en-US" sz="1400" dirty="0"/>
          </a:p>
          <a:p>
            <a:pPr algn="just"/>
            <a:r>
              <a:rPr lang="ru-RU" sz="1400" dirty="0"/>
              <a:t>6) выявления случаев </a:t>
            </a:r>
            <a:r>
              <a:rPr lang="ru-RU" sz="1400" dirty="0" err="1"/>
              <a:t>невключения</a:t>
            </a:r>
            <a:r>
              <a:rPr lang="ru-RU" sz="1400" dirty="0"/>
              <a:t> или несвоевременного включения в группу диспансерного наблюдения застрахованных лиц, которым по результатам проведения профилактических мероприятий или оказания иной медицинской помощи впервые установлены диагнозы, при которых предусмотрено диспансерное наблюдение, а также несоблюдения установленной периодичности осмотров граждан, включенных в группы диспансерного наблюдения, в соответствии с порядком и периодичностью проведения диспансерного наблюдения и перечнем включаемых в них исследований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74723" y="620688"/>
            <a:ext cx="7835980" cy="935341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﻿При медико-экономическом контроле проводится контроль оказанной и поданной на оплату за счет средств ОМС медицинской помощи по каждому страховому случаю в целях: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3036" y="4653560"/>
            <a:ext cx="8903367" cy="708108"/>
          </a:xfrm>
          <a:prstGeom prst="roundRect">
            <a:avLst>
              <a:gd name="adj" fmla="val 2204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Выявленные в реестрах счетов нарушения отражаются в акте МЭК с указанием суммы уменьшения счета по каждой записи реестра, содержащей сведения о нарушениях при оказании медицинской помощи.</a:t>
            </a:r>
          </a:p>
        </p:txBody>
      </p:sp>
      <p:pic>
        <p:nvPicPr>
          <p:cNvPr id="11" name="Рисунок 10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08726" y="5517232"/>
            <a:ext cx="8979933" cy="129614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﻿﻿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5.5. при наличии отклоненных от оплаты счетов на оплату медицинской помощи по результатам проведенного Фондом медико-экономического контроля доработать и представить в Фонд ранее отклоненные от оплаты счета и реестры счетов на оплату медицинской помощи не позднее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 рабочих дней со дня получения от Фонда заключения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медико-экономического контроля, за исключением случаев внесения изменений в ранее распределенные Организации решением комиссии, указанной в части 9 статьи 36 Федерального закона, объемы предоставления медицинской помощи и ее финансового обеспечения;</a:t>
            </a:r>
          </a:p>
          <a:p>
            <a:pPr algn="just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27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328851" y="589516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4001350" y="2204864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6514" y="1020927"/>
            <a:ext cx="8680552" cy="125594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МЭЭ - установление соответствия фактических сроков оказания медицинской помощи, объема предъявленных к оплате медицинских услуг записям в первичной медицинской документации и учетно-отчетной документации медицинской организации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01598" y="2689959"/>
            <a:ext cx="8725159" cy="1063047"/>
            <a:chOff x="248242" y="3860761"/>
            <a:chExt cx="8709604" cy="96388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48242" y="3860761"/>
              <a:ext cx="8709604" cy="51510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>
                  <a:solidFill>
                    <a:schemeClr val="tx1"/>
                  </a:solidFill>
                </a:rPr>
                <a:t>Плановая – случайная выборка</a:t>
              </a:r>
              <a:r>
                <a:rPr lang="ru-RU" sz="1400" dirty="0">
                  <a:solidFill>
                    <a:schemeClr val="tx1"/>
                  </a:solidFill>
                </a:rPr>
                <a:t> </a:t>
              </a:r>
              <a:r>
                <a:rPr lang="ru-RU" sz="1400" b="1" dirty="0">
                  <a:solidFill>
                    <a:schemeClr val="tx1"/>
                  </a:solidFill>
                </a:rPr>
                <a:t>(СМП – 2%, АПП- 0,5%, КС-6%, ДС -6%)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4513146" y="4403409"/>
              <a:ext cx="4444700" cy="4212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>
                  <a:solidFill>
                    <a:schemeClr val="tx1"/>
                  </a:solidFill>
                </a:rPr>
                <a:t>Внеплановая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98340" y="221539"/>
            <a:ext cx="8054180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Медико-</a:t>
            </a:r>
            <a:r>
              <a:rPr lang="ru-RU" sz="2000" b="1" cap="all" dirty="0" err="1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ЭКОНОМИческая</a:t>
            </a: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 экспертиза </a:t>
            </a:r>
          </a:p>
        </p:txBody>
      </p:sp>
      <p:sp>
        <p:nvSpPr>
          <p:cNvPr id="2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4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819" y="8806"/>
            <a:ext cx="1052692" cy="8967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726" y="3356992"/>
            <a:ext cx="4040436" cy="3385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﻿ </a:t>
            </a:r>
            <a:r>
              <a:rPr lang="ru-RU" dirty="0">
                <a:solidFill>
                  <a:schemeClr val="tx1"/>
                </a:solidFill>
              </a:rPr>
              <a:t>Плановая  МЭЭ проводится по случаям медицинской помощи, в том числе отобранным по результатам МЭК и (или) по тематически однородной совокупности принятых к оплате случаев оказания медицинской помощи одного вида или случаев оказания медицинской помощи группам застрахованных лиц, распределенных по признакам:  1) возраст; 2) пол; 3) заболевание;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4) вид (форма, условие) оказания МП;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79092" y="3851870"/>
            <a:ext cx="4212907" cy="2808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﻿Внеплановая МЭЭ по случаям оказания медицинской помощи в рамках ТПОМС проводится в течение одного месяца с рабочего дня, следующего за днем оформления заключения о результатах медико-экономического контроля </a:t>
            </a:r>
          </a:p>
        </p:txBody>
      </p:sp>
    </p:spTree>
    <p:extLst>
      <p:ext uri="{BB962C8B-B14F-4D97-AF65-F5344CB8AC3E}">
        <p14:creationId xmlns:p14="http://schemas.microsoft.com/office/powerpoint/2010/main" val="4232221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77486" y="130551"/>
            <a:ext cx="789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>
                <a:solidFill>
                  <a:srgbClr val="4F81BD">
                    <a:lumMod val="75000"/>
                  </a:srgbClr>
                </a:solidFill>
              </a:rPr>
              <a:t>Внеплановая  МЭЭ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60475" y="5179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80889" y="619102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107503" y="764705"/>
            <a:ext cx="8964488" cy="720078"/>
            <a:chOff x="107448" y="626689"/>
            <a:chExt cx="8857040" cy="828712"/>
          </a:xfrm>
        </p:grpSpPr>
        <p:sp>
          <p:nvSpPr>
            <p:cNvPr id="27" name="Полилиния 26"/>
            <p:cNvSpPr/>
            <p:nvPr/>
          </p:nvSpPr>
          <p:spPr bwMode="auto">
            <a:xfrm>
              <a:off x="559698" y="626691"/>
              <a:ext cx="8404790" cy="828710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﻿ </a:t>
              </a:r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оказания медицинской помощи по профилю "онкология" с применением противоопухолевой терапии;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107448" y="626689"/>
              <a:ext cx="569160" cy="66297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Полилиния 33"/>
          <p:cNvSpPr/>
          <p:nvPr/>
        </p:nvSpPr>
        <p:spPr bwMode="auto">
          <a:xfrm>
            <a:off x="542851" y="1665862"/>
            <a:ext cx="8560359" cy="577800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﻿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жалоб от застрахованного лица или его представителя на доступность медицинской помощи в медицинской организации;</a:t>
            </a:r>
          </a:p>
        </p:txBody>
      </p:sp>
      <p:sp>
        <p:nvSpPr>
          <p:cNvPr id="41" name="Полилиния 40"/>
          <p:cNvSpPr/>
          <p:nvPr/>
        </p:nvSpPr>
        <p:spPr bwMode="auto">
          <a:xfrm>
            <a:off x="496826" y="2420888"/>
            <a:ext cx="8464400" cy="1728192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несвоевременной постановки на диспансерное наблюдение застрахованных лиц, которым по результатам проведения профилактических мероприятий или оказания иной медицинской помощи впервые установлены диагнозы, при которых предусмотрено диспансерное наблюдение, а также несоблюдения установленной периодичности осмотров граждан, включенных в группы диспансерного наблюдения, в соответствии с порядком и периодичностью проведения диспансерного наблюдения и перечнем включаемых в них исследований;</a:t>
            </a:r>
          </a:p>
        </p:txBody>
      </p:sp>
      <p:grpSp>
        <p:nvGrpSpPr>
          <p:cNvPr id="50" name="Группа 49"/>
          <p:cNvGrpSpPr/>
          <p:nvPr/>
        </p:nvGrpSpPr>
        <p:grpSpPr>
          <a:xfrm>
            <a:off x="30627" y="5614057"/>
            <a:ext cx="9033352" cy="1137525"/>
            <a:chOff x="62941" y="2777488"/>
            <a:chExt cx="8827299" cy="1149601"/>
          </a:xfrm>
        </p:grpSpPr>
        <p:sp>
          <p:nvSpPr>
            <p:cNvPr id="51" name="Полилиния 50"/>
            <p:cNvSpPr/>
            <p:nvPr/>
          </p:nvSpPr>
          <p:spPr bwMode="auto">
            <a:xfrm>
              <a:off x="575111" y="2777488"/>
              <a:ext cx="8315129" cy="1149601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08654" tIns="38100" rIns="38100" bIns="38100" spcCol="1270" anchor="ctr"/>
            <a:lstStyle/>
            <a:p>
              <a:pPr algn="just"/>
              <a:r>
                <a:rPr lang="ru-RU" sz="1600" dirty="0"/>
                <a:t>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летального исхода вне медицинской организации до приезда бригады скорой медицинской помощи, в части соблюдения времени </a:t>
              </a:r>
              <a:r>
                <a:rPr lang="ru-RU" sz="16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доезда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до пациента бригады скорой медицинской помощи, установленного территориальной программой государственных гарантий бесплатного оказания гражданам медицинской помощи;</a:t>
              </a:r>
            </a:p>
          </p:txBody>
        </p:sp>
        <p:sp>
          <p:nvSpPr>
            <p:cNvPr id="52" name="Овал 51"/>
            <p:cNvSpPr/>
            <p:nvPr/>
          </p:nvSpPr>
          <p:spPr>
            <a:xfrm>
              <a:off x="62941" y="3051064"/>
              <a:ext cx="641942" cy="602447"/>
            </a:xfrm>
            <a:prstGeom prst="ellipse">
              <a:avLst/>
            </a:prstGeom>
            <a:solidFill>
              <a:srgbClr val="FFFFCC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16467" y="4293096"/>
            <a:ext cx="8975307" cy="1267457"/>
            <a:chOff x="122681" y="1430182"/>
            <a:chExt cx="8673128" cy="714974"/>
          </a:xfrm>
        </p:grpSpPr>
        <p:sp>
          <p:nvSpPr>
            <p:cNvPr id="59" name="Полилиния 58"/>
            <p:cNvSpPr/>
            <p:nvPr/>
          </p:nvSpPr>
          <p:spPr bwMode="auto">
            <a:xfrm>
              <a:off x="659144" y="1430182"/>
              <a:ext cx="8136665" cy="714974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﻿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повторных обращений по поводу одного и того же заболевания: в течение четырнадцати дней при оказании медицинской помощи амбулаторно, в течение тридцати дней при оказании медицинской помощи в стационарных условиях (при длительности госпитализации три дня и менее) при одновременном оказании застрахованным лицам в указанный период медицинской помощи в амбулаторных условиях ;</a:t>
              </a:r>
            </a:p>
          </p:txBody>
        </p:sp>
        <p:sp>
          <p:nvSpPr>
            <p:cNvPr id="60" name="Овал 59"/>
            <p:cNvSpPr/>
            <p:nvPr/>
          </p:nvSpPr>
          <p:spPr>
            <a:xfrm>
              <a:off x="122681" y="1482529"/>
              <a:ext cx="561217" cy="3302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16466" y="1616484"/>
            <a:ext cx="618449" cy="62717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9976" y="2852936"/>
            <a:ext cx="656129" cy="67056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5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3346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38401" y="85995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260648"/>
            <a:ext cx="6287142" cy="414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Врач эксперт,  осуществляющий МЭЭ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4" name="Плюс 33"/>
          <p:cNvSpPr/>
          <p:nvPr/>
        </p:nvSpPr>
        <p:spPr>
          <a:xfrm rot="5400000">
            <a:off x="3720236" y="1742975"/>
            <a:ext cx="559733" cy="561757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743987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40483" y="3717032"/>
            <a:ext cx="3949775" cy="945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стаж работы по врачебной специальности не менее 5 лет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6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20741" y="2564904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16016" y="5013176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подготовка по вопросам экспертной деятельности в сфере ОМС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95936" y="1000711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Врач</a:t>
            </a:r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7" y="3979066"/>
            <a:ext cx="3375096" cy="22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986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03350" y="96839"/>
            <a:ext cx="774065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403350" y="1120127"/>
            <a:ext cx="774065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198340" y="208138"/>
            <a:ext cx="7757764" cy="82484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Экспертиза качества медицинской помощи проводится путем оценки соответствия предоставленной застрахованному лицу медицинской помощи договору по обязательному медицинскому страхованию, договору в рамках базовой программы, порядкам оказания медицинской помощи, клиническим рекомендациям, стандартам медицинской помощи.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201813" y="1187213"/>
            <a:ext cx="8536529" cy="5581188"/>
            <a:chOff x="122347" y="1155555"/>
            <a:chExt cx="6908365" cy="4673215"/>
          </a:xfrm>
        </p:grpSpPr>
        <p:sp>
          <p:nvSpPr>
            <p:cNvPr id="17" name="Полилиния 16"/>
            <p:cNvSpPr/>
            <p:nvPr/>
          </p:nvSpPr>
          <p:spPr>
            <a:xfrm>
              <a:off x="128126" y="1155555"/>
              <a:ext cx="2765134" cy="833585"/>
            </a:xfrm>
            <a:custGeom>
              <a:avLst/>
              <a:gdLst>
                <a:gd name="connsiteX0" fmla="*/ 0 w 2588912"/>
                <a:gd name="connsiteY0" fmla="*/ 0 h 404807"/>
                <a:gd name="connsiteX1" fmla="*/ 2588912 w 2588912"/>
                <a:gd name="connsiteY1" fmla="*/ 0 h 404807"/>
                <a:gd name="connsiteX2" fmla="*/ 2588912 w 2588912"/>
                <a:gd name="connsiteY2" fmla="*/ 404807 h 404807"/>
                <a:gd name="connsiteX3" fmla="*/ 0 w 2588912"/>
                <a:gd name="connsiteY3" fmla="*/ 404807 h 404807"/>
                <a:gd name="connsiteX4" fmla="*/ 0 w 2588912"/>
                <a:gd name="connsiteY4" fmla="*/ 0 h 4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404807">
                  <a:moveTo>
                    <a:pt x="0" y="0"/>
                  </a:moveTo>
                  <a:lnTo>
                    <a:pt x="2588912" y="0"/>
                  </a:lnTo>
                  <a:lnTo>
                    <a:pt x="2588912" y="404807"/>
                  </a:lnTo>
                  <a:lnTo>
                    <a:pt x="0" y="4048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>
                  <a:ln w="12700">
                    <a:prstDash val="solid"/>
                  </a:ln>
                  <a:solidFill>
                    <a:prstClr val="white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Стандарты</a:t>
              </a:r>
              <a:endParaRPr lang="ru-RU" sz="1400" dirty="0">
                <a:solidFill>
                  <a:prstClr val="white"/>
                </a:solidFill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122347" y="2009184"/>
              <a:ext cx="2770913" cy="3819586"/>
            </a:xfrm>
            <a:custGeom>
              <a:avLst/>
              <a:gdLst>
                <a:gd name="connsiteX0" fmla="*/ 0 w 2588912"/>
                <a:gd name="connsiteY0" fmla="*/ 0 h 3733199"/>
                <a:gd name="connsiteX1" fmla="*/ 2588912 w 2588912"/>
                <a:gd name="connsiteY1" fmla="*/ 0 h 3733199"/>
                <a:gd name="connsiteX2" fmla="*/ 2588912 w 2588912"/>
                <a:gd name="connsiteY2" fmla="*/ 3733199 h 3733199"/>
                <a:gd name="connsiteX3" fmla="*/ 0 w 2588912"/>
                <a:gd name="connsiteY3" fmla="*/ 3733199 h 3733199"/>
                <a:gd name="connsiteX4" fmla="*/ 0 w 2588912"/>
                <a:gd name="connsiteY4" fmla="*/ 0 h 373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3733199">
                  <a:moveTo>
                    <a:pt x="0" y="0"/>
                  </a:moveTo>
                  <a:lnTo>
                    <a:pt x="2588912" y="0"/>
                  </a:lnTo>
                  <a:lnTo>
                    <a:pt x="2588912" y="3733199"/>
                  </a:lnTo>
                  <a:lnTo>
                    <a:pt x="0" y="3733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CDB">
                <a:alpha val="42000"/>
              </a:srgbClr>
            </a:solidFill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71120" bIns="80010" numCol="1" spcCol="1270" anchor="t" anchorCtr="0">
              <a:noAutofit/>
            </a:bodyPr>
            <a:lstStyle/>
            <a:p>
              <a:pPr marL="285750" lvl="1" indent="-285750" defTabSz="444500"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Ø"/>
              </a:pPr>
              <a:r>
                <a:rPr lang="ru-RU" sz="13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.</a:t>
              </a: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2893261" y="1155555"/>
              <a:ext cx="2165216" cy="833584"/>
            </a:xfrm>
            <a:custGeom>
              <a:avLst/>
              <a:gdLst>
                <a:gd name="connsiteX0" fmla="*/ 0 w 2588912"/>
                <a:gd name="connsiteY0" fmla="*/ 0 h 404807"/>
                <a:gd name="connsiteX1" fmla="*/ 2588912 w 2588912"/>
                <a:gd name="connsiteY1" fmla="*/ 0 h 404807"/>
                <a:gd name="connsiteX2" fmla="*/ 2588912 w 2588912"/>
                <a:gd name="connsiteY2" fmla="*/ 404807 h 404807"/>
                <a:gd name="connsiteX3" fmla="*/ 0 w 2588912"/>
                <a:gd name="connsiteY3" fmla="*/ 404807 h 404807"/>
                <a:gd name="connsiteX4" fmla="*/ 0 w 2588912"/>
                <a:gd name="connsiteY4" fmla="*/ 0 h 4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404807">
                  <a:moveTo>
                    <a:pt x="0" y="0"/>
                  </a:moveTo>
                  <a:lnTo>
                    <a:pt x="2588912" y="0"/>
                  </a:lnTo>
                  <a:lnTo>
                    <a:pt x="2588912" y="404807"/>
                  </a:lnTo>
                  <a:lnTo>
                    <a:pt x="0" y="404807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71120" tIns="40640" rIns="71120" bIns="40640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>
                  <a:ln w="12700">
                    <a:prstDash val="solid"/>
                  </a:ln>
                  <a:solidFill>
                    <a:prstClr val="white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Порядки</a:t>
              </a:r>
              <a:endParaRPr lang="ru-RU" sz="1400" dirty="0">
                <a:solidFill>
                  <a:prstClr val="white"/>
                </a:solidFill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058476" y="1155555"/>
              <a:ext cx="1972235" cy="833584"/>
            </a:xfrm>
            <a:custGeom>
              <a:avLst/>
              <a:gdLst>
                <a:gd name="connsiteX0" fmla="*/ 0 w 2588912"/>
                <a:gd name="connsiteY0" fmla="*/ 0 h 404807"/>
                <a:gd name="connsiteX1" fmla="*/ 2588912 w 2588912"/>
                <a:gd name="connsiteY1" fmla="*/ 0 h 404807"/>
                <a:gd name="connsiteX2" fmla="*/ 2588912 w 2588912"/>
                <a:gd name="connsiteY2" fmla="*/ 404807 h 404807"/>
                <a:gd name="connsiteX3" fmla="*/ 0 w 2588912"/>
                <a:gd name="connsiteY3" fmla="*/ 404807 h 404807"/>
                <a:gd name="connsiteX4" fmla="*/ 0 w 2588912"/>
                <a:gd name="connsiteY4" fmla="*/ 0 h 4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404807">
                  <a:moveTo>
                    <a:pt x="0" y="0"/>
                  </a:moveTo>
                  <a:lnTo>
                    <a:pt x="2588912" y="0"/>
                  </a:lnTo>
                  <a:lnTo>
                    <a:pt x="2588912" y="404807"/>
                  </a:lnTo>
                  <a:lnTo>
                    <a:pt x="0" y="4048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71120" tIns="40640" rIns="71120" bIns="40640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>
                  <a:ln w="12700">
                    <a:prstDash val="solid"/>
                  </a:ln>
                  <a:solidFill>
                    <a:prstClr val="white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Клинические рекомендации</a:t>
              </a: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058477" y="2025160"/>
              <a:ext cx="1972235" cy="3803610"/>
            </a:xfrm>
            <a:custGeom>
              <a:avLst/>
              <a:gdLst>
                <a:gd name="connsiteX0" fmla="*/ 0 w 2588912"/>
                <a:gd name="connsiteY0" fmla="*/ 0 h 3733199"/>
                <a:gd name="connsiteX1" fmla="*/ 2588912 w 2588912"/>
                <a:gd name="connsiteY1" fmla="*/ 0 h 3733199"/>
                <a:gd name="connsiteX2" fmla="*/ 2588912 w 2588912"/>
                <a:gd name="connsiteY2" fmla="*/ 3733199 h 3733199"/>
                <a:gd name="connsiteX3" fmla="*/ 0 w 2588912"/>
                <a:gd name="connsiteY3" fmla="*/ 3733199 h 3733199"/>
                <a:gd name="connsiteX4" fmla="*/ 0 w 2588912"/>
                <a:gd name="connsiteY4" fmla="*/ 0 h 3733199"/>
                <a:gd name="connsiteX0" fmla="*/ 0 w 2588912"/>
                <a:gd name="connsiteY0" fmla="*/ 0 h 3733199"/>
                <a:gd name="connsiteX1" fmla="*/ 2588912 w 2588912"/>
                <a:gd name="connsiteY1" fmla="*/ 0 h 3733199"/>
                <a:gd name="connsiteX2" fmla="*/ 2588912 w 2588912"/>
                <a:gd name="connsiteY2" fmla="*/ 3733199 h 3733199"/>
                <a:gd name="connsiteX3" fmla="*/ 0 w 2588912"/>
                <a:gd name="connsiteY3" fmla="*/ 1973677 h 3733199"/>
                <a:gd name="connsiteX4" fmla="*/ 0 w 2588912"/>
                <a:gd name="connsiteY4" fmla="*/ 0 h 3733199"/>
                <a:gd name="connsiteX0" fmla="*/ 0 w 2588912"/>
                <a:gd name="connsiteY0" fmla="*/ 0 h 1982747"/>
                <a:gd name="connsiteX1" fmla="*/ 2588912 w 2588912"/>
                <a:gd name="connsiteY1" fmla="*/ 0 h 1982747"/>
                <a:gd name="connsiteX2" fmla="*/ 2588912 w 2588912"/>
                <a:gd name="connsiteY2" fmla="*/ 1982747 h 1982747"/>
                <a:gd name="connsiteX3" fmla="*/ 0 w 2588912"/>
                <a:gd name="connsiteY3" fmla="*/ 1973677 h 1982747"/>
                <a:gd name="connsiteX4" fmla="*/ 0 w 2588912"/>
                <a:gd name="connsiteY4" fmla="*/ 0 h 1982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1982747">
                  <a:moveTo>
                    <a:pt x="0" y="0"/>
                  </a:moveTo>
                  <a:lnTo>
                    <a:pt x="2588912" y="0"/>
                  </a:lnTo>
                  <a:lnTo>
                    <a:pt x="2588912" y="1982747"/>
                  </a:lnTo>
                  <a:lnTo>
                    <a:pt x="0" y="197367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3340" tIns="53340" rIns="71120" bIns="80010" numCol="1" spcCol="1270" anchor="t" anchorCtr="0">
              <a:noAutofit/>
            </a:bodyPr>
            <a:lstStyle/>
            <a:p>
              <a:pPr marL="285750" lvl="1" indent="-285750" defTabSz="444500"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Ø"/>
              </a:pPr>
              <a:endParaRPr lang="ru-RU" sz="1250" dirty="0">
                <a:solidFill>
                  <a:prstClr val="black"/>
                </a:solidFill>
              </a:endParaRPr>
            </a:p>
          </p:txBody>
        </p:sp>
      </p:grpSp>
      <p:sp>
        <p:nvSpPr>
          <p:cNvPr id="24" name="Полилиния 23"/>
          <p:cNvSpPr/>
          <p:nvPr/>
        </p:nvSpPr>
        <p:spPr>
          <a:xfrm>
            <a:off x="3635898" y="2225776"/>
            <a:ext cx="2675513" cy="4542625"/>
          </a:xfrm>
          <a:custGeom>
            <a:avLst/>
            <a:gdLst>
              <a:gd name="connsiteX0" fmla="*/ 0 w 2588912"/>
              <a:gd name="connsiteY0" fmla="*/ 0 h 3733199"/>
              <a:gd name="connsiteX1" fmla="*/ 2588912 w 2588912"/>
              <a:gd name="connsiteY1" fmla="*/ 0 h 3733199"/>
              <a:gd name="connsiteX2" fmla="*/ 2588912 w 2588912"/>
              <a:gd name="connsiteY2" fmla="*/ 3733199 h 3733199"/>
              <a:gd name="connsiteX3" fmla="*/ 0 w 2588912"/>
              <a:gd name="connsiteY3" fmla="*/ 3733199 h 3733199"/>
              <a:gd name="connsiteX4" fmla="*/ 0 w 2588912"/>
              <a:gd name="connsiteY4" fmla="*/ 0 h 3733199"/>
              <a:gd name="connsiteX0" fmla="*/ 0 w 2588912"/>
              <a:gd name="connsiteY0" fmla="*/ 0 h 3733199"/>
              <a:gd name="connsiteX1" fmla="*/ 2588912 w 2588912"/>
              <a:gd name="connsiteY1" fmla="*/ 0 h 3733199"/>
              <a:gd name="connsiteX2" fmla="*/ 2588912 w 2588912"/>
              <a:gd name="connsiteY2" fmla="*/ 3733199 h 3733199"/>
              <a:gd name="connsiteX3" fmla="*/ 0 w 2588912"/>
              <a:gd name="connsiteY3" fmla="*/ 1973677 h 3733199"/>
              <a:gd name="connsiteX4" fmla="*/ 0 w 2588912"/>
              <a:gd name="connsiteY4" fmla="*/ 0 h 3733199"/>
              <a:gd name="connsiteX0" fmla="*/ 0 w 2588912"/>
              <a:gd name="connsiteY0" fmla="*/ 0 h 1982747"/>
              <a:gd name="connsiteX1" fmla="*/ 2588912 w 2588912"/>
              <a:gd name="connsiteY1" fmla="*/ 0 h 1982747"/>
              <a:gd name="connsiteX2" fmla="*/ 2588912 w 2588912"/>
              <a:gd name="connsiteY2" fmla="*/ 1982747 h 1982747"/>
              <a:gd name="connsiteX3" fmla="*/ 0 w 2588912"/>
              <a:gd name="connsiteY3" fmla="*/ 1973677 h 1982747"/>
              <a:gd name="connsiteX4" fmla="*/ 0 w 2588912"/>
              <a:gd name="connsiteY4" fmla="*/ 0 h 198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8912" h="1982747">
                <a:moveTo>
                  <a:pt x="0" y="0"/>
                </a:moveTo>
                <a:lnTo>
                  <a:pt x="2588912" y="0"/>
                </a:lnTo>
                <a:lnTo>
                  <a:pt x="2588912" y="1982747"/>
                </a:lnTo>
                <a:lnTo>
                  <a:pt x="0" y="197367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53340" tIns="53340" rIns="71120" bIns="80010" numCol="1" spcCol="1270" anchor="t" anchorCtr="0">
            <a:noAutofit/>
          </a:bodyPr>
          <a:lstStyle/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Порядок оказания медицинской помощи разрабатывается по отдельным ее профилям, заболеваниям или состояниям (группам заболеваний или состояний) и включает в себя: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1) этапы оказания медицинской помощи;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2) правила организации деятельности медицинской организации (ее структурного подразделения, врача);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3) стандарт оснащения медицинской организации, ее структурных подразделений;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4) рекомендуемые штатные нормативы медицинской организации, ее структурных подразделений;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5) иные положения исходя из особенностей оказания медицинской помощи.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34185" y="1032979"/>
            <a:ext cx="2376263" cy="177272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endParaRPr lang="ru-RU" sz="3500" b="1" dirty="0">
              <a:solidFill>
                <a:srgbClr val="FF0000"/>
              </a:solidFill>
            </a:endParaRPr>
          </a:p>
        </p:txBody>
      </p:sp>
      <p:sp>
        <p:nvSpPr>
          <p:cNvPr id="20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7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pic>
        <p:nvPicPr>
          <p:cNvPr id="14" name="Рисунок 13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1491" y="2225776"/>
            <a:ext cx="34168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Стандарт медицинской помощи разрабатывается на основе клинических рекомендаций, одобренных и утвержденных в соответствии с настоящей статьей, в порядке, установленном уполномоченным федеральным органом исполнительной власти, и включает в себя усредненные показатели частоты предоставления и кратности применения:</a:t>
            </a:r>
          </a:p>
          <a:p>
            <a:r>
              <a:rPr lang="ru-RU" sz="1100" dirty="0"/>
              <a:t>1) медицинских услуг, включенных в номенклатуру медицинских услуг;</a:t>
            </a:r>
          </a:p>
          <a:p>
            <a:r>
              <a:rPr lang="ru-RU" sz="1100" dirty="0"/>
              <a:t>2) зарегистрированных на территории Российской Федерации лекарственных препаратов (с указанием средних доз) в соответствии с инструкцией по применению лекарственного препарата и фармакотерапевтической группой по анатомо-терапевтическо-химической классификации, рекомендованной Всемирной организацией здравоохранения;</a:t>
            </a:r>
          </a:p>
          <a:p>
            <a:r>
              <a:rPr lang="ru-RU" sz="1100" dirty="0"/>
              <a:t>3) медицинских изделий, имплантируемых в организм человека;</a:t>
            </a:r>
          </a:p>
          <a:p>
            <a:r>
              <a:rPr lang="ru-RU" sz="1100" dirty="0"/>
              <a:t>4) компонентов крови;</a:t>
            </a:r>
          </a:p>
          <a:p>
            <a:r>
              <a:rPr lang="ru-RU" sz="1100" dirty="0"/>
              <a:t>5) видов лечебного питания, включая специализированные продукты лечебного питания;</a:t>
            </a:r>
          </a:p>
          <a:p>
            <a:r>
              <a:rPr lang="ru-RU" sz="1100" dirty="0"/>
              <a:t>6) иного исходя из особенностей заболевания (состояния)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2199" y="2276872"/>
            <a:ext cx="236614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Клинические рекомендации разрабатываются медицинскими профессиональными некоммерческими организациями по отдельным заболеваниям или состояниям (группам заболеваний или состояний) с указанием медицинских услуг, предусмотренных номенклатурой медицинских услуг. Перечень заболеваний, состояний (групп заболеваний, состояний), по которым разрабатываются клинические рекомендации, формируется уполномоченным федеральным органом исполнительной власти на основании установленных им критериев.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895834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38401" y="85995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260648"/>
            <a:ext cx="6287142" cy="414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Врач эксперт,  осуществляющий ЭКМП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4" name="Плюс 33"/>
          <p:cNvSpPr/>
          <p:nvPr/>
        </p:nvSpPr>
        <p:spPr>
          <a:xfrm rot="5400000">
            <a:off x="2988836" y="1074739"/>
            <a:ext cx="559733" cy="561757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075751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655862" y="2636912"/>
            <a:ext cx="3949775" cy="945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стаж работы по соответствующей  врачебной специальности не менее 10 лет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8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62855" y="1761019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3078" y="3717032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подготовка по вопросам экспертной деятельности в сфере ОМС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1584" y="4698016"/>
            <a:ext cx="8861973" cy="852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/>
              <a:t>Включенный в реестр экспертов качества медицинской помощи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83" y="2425888"/>
            <a:ext cx="3093533" cy="206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96969" y="5805264"/>
            <a:ext cx="8861973" cy="8522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0070C0"/>
                </a:solidFill>
              </a:rPr>
              <a:t>По состоянию на 01.12.20</a:t>
            </a:r>
            <a:r>
              <a:rPr lang="en-US" sz="2000" b="1" i="1" dirty="0">
                <a:solidFill>
                  <a:srgbClr val="0070C0"/>
                </a:solidFill>
              </a:rPr>
              <a:t>2</a:t>
            </a:r>
            <a:r>
              <a:rPr lang="ru-RU" sz="2000" b="1" i="1" dirty="0">
                <a:solidFill>
                  <a:srgbClr val="0070C0"/>
                </a:solidFill>
              </a:rPr>
              <a:t>3 в территориальный реестр Московской области включено 203 врача  по 51 специальности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722873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32383" y="179931"/>
            <a:ext cx="79147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Основная задача врача эксперта</a:t>
            </a:r>
            <a:endParaRPr lang="ru-RU" sz="32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60000" y="129600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73748" y="620688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187604" y="836712"/>
            <a:ext cx="8844746" cy="5702697"/>
            <a:chOff x="264685" y="2312006"/>
            <a:chExt cx="8808204" cy="343275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64685" y="2312006"/>
              <a:ext cx="8733200" cy="1473746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Проведение ЭКМП с целью выявления нарушений при оказании медицинской помощи, включая оценку правильности выбора медицинской организации, степени достижения запланированного результата, установление риска прогрессирования имеющегося заболевания, возникновения нового заболевания, оформление экспертного заключения и рекомендаций по улучшению качества медицинской помощи, оказываемой по ОМС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335750" y="3872443"/>
              <a:ext cx="8737139" cy="1031825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264685" y="4997111"/>
              <a:ext cx="8794386" cy="747653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соблюдает правила врачебной этики и деонтологии, сохраняет врачебную тайну и обеспечивает сохранность полученных медицинских документов и их своевременный возврат специалисту-эксперту, организовавшему экспертизу качества медицинской помощи, или в медицинскую организацию;</a:t>
              </a:r>
            </a:p>
          </p:txBody>
        </p:sp>
      </p:grp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9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9878" y="3532012"/>
            <a:ext cx="863481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Эксперт качества медицинской помощи </a:t>
            </a:r>
            <a:r>
              <a:rPr lang="ru-RU" sz="2000" b="1" dirty="0">
                <a:solidFill>
                  <a:srgbClr val="FF0000"/>
                </a:solidFill>
              </a:rPr>
              <a:t>не привлекается </a:t>
            </a:r>
            <a:r>
              <a:rPr lang="ru-RU" b="1" dirty="0"/>
              <a:t>к ЭКМП в МО, с которой он состоит в трудовых или иных договорных отношениях, и обязан отказаться от проведения экспертизы качества медицинской помощи в случаях, когда пациент является (являлся) его родственником или пациентом, в лечении которого эксперт качества медицинской помощи принимал участие</a:t>
            </a:r>
            <a:r>
              <a:rPr lang="ru-RU" sz="1400" dirty="0"/>
              <a:t>.</a:t>
            </a:r>
          </a:p>
        </p:txBody>
      </p:sp>
      <p:pic>
        <p:nvPicPr>
          <p:cNvPr id="11" name="Рисунок 10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0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2062</TotalTime>
  <Words>2286</Words>
  <Application>Microsoft Office PowerPoint</Application>
  <PresentationFormat>Экран (4:3)</PresentationFormat>
  <Paragraphs>218</Paragraphs>
  <Slides>18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Arial Black</vt:lpstr>
      <vt:lpstr>Batang</vt:lpstr>
      <vt:lpstr>Calibri</vt:lpstr>
      <vt:lpstr>Lucida Sans Unicode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Веселов Никита Сергеевич</dc:creator>
  <cp:lastModifiedBy>Трушина Светлана Викторовна</cp:lastModifiedBy>
  <cp:revision>258</cp:revision>
  <cp:lastPrinted>2019-11-25T10:59:20Z</cp:lastPrinted>
  <dcterms:created xsi:type="dcterms:W3CDTF">2019-01-30T07:31:30Z</dcterms:created>
  <dcterms:modified xsi:type="dcterms:W3CDTF">2023-12-28T10:27:21Z</dcterms:modified>
</cp:coreProperties>
</file>