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7" r:id="rId1"/>
  </p:sldMasterIdLst>
  <p:notesMasterIdLst>
    <p:notesMasterId r:id="rId39"/>
  </p:notesMasterIdLst>
  <p:sldIdLst>
    <p:sldId id="256" r:id="rId2"/>
    <p:sldId id="259" r:id="rId3"/>
    <p:sldId id="257" r:id="rId4"/>
    <p:sldId id="267" r:id="rId5"/>
    <p:sldId id="261" r:id="rId6"/>
    <p:sldId id="295" r:id="rId7"/>
    <p:sldId id="296" r:id="rId8"/>
    <p:sldId id="272" r:id="rId9"/>
    <p:sldId id="306" r:id="rId10"/>
    <p:sldId id="301" r:id="rId11"/>
    <p:sldId id="285" r:id="rId12"/>
    <p:sldId id="284" r:id="rId13"/>
    <p:sldId id="303" r:id="rId14"/>
    <p:sldId id="302" r:id="rId15"/>
    <p:sldId id="287" r:id="rId16"/>
    <p:sldId id="277" r:id="rId17"/>
    <p:sldId id="304" r:id="rId18"/>
    <p:sldId id="305" r:id="rId19"/>
    <p:sldId id="299" r:id="rId20"/>
    <p:sldId id="329" r:id="rId21"/>
    <p:sldId id="331" r:id="rId22"/>
    <p:sldId id="332" r:id="rId23"/>
    <p:sldId id="333" r:id="rId24"/>
    <p:sldId id="321" r:id="rId25"/>
    <p:sldId id="323" r:id="rId26"/>
    <p:sldId id="325" r:id="rId27"/>
    <p:sldId id="336" r:id="rId28"/>
    <p:sldId id="337" r:id="rId29"/>
    <p:sldId id="314" r:id="rId30"/>
    <p:sldId id="328" r:id="rId31"/>
    <p:sldId id="341" r:id="rId32"/>
    <p:sldId id="345" r:id="rId33"/>
    <p:sldId id="279" r:id="rId34"/>
    <p:sldId id="309" r:id="rId35"/>
    <p:sldId id="315" r:id="rId36"/>
    <p:sldId id="335" r:id="rId37"/>
    <p:sldId id="278" r:id="rId3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Гаврилова Алина Игоревна" initials="ГАИ" lastIdx="9" clrIdx="0">
    <p:extLst>
      <p:ext uri="{19B8F6BF-5375-455C-9EA6-DF929625EA0E}">
        <p15:presenceInfo xmlns:p15="http://schemas.microsoft.com/office/powerpoint/2012/main" userId="Гаврилова Алина Игоревна" providerId="None"/>
      </p:ext>
    </p:extLst>
  </p:cmAuthor>
  <p:cmAuthor id="2" name="Лепендин Дмитрий Валерьевич" initials="ЛДВ" lastIdx="1" clrIdx="1">
    <p:extLst>
      <p:ext uri="{19B8F6BF-5375-455C-9EA6-DF929625EA0E}">
        <p15:presenceInfo xmlns:p15="http://schemas.microsoft.com/office/powerpoint/2012/main" userId="S-1-5-21-2072974133-1274617562-2025350087-101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8BC642"/>
    <a:srgbClr val="434A4B"/>
    <a:srgbClr val="0084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698151E-0C3A-494B-B26B-37D62C383CFE}">
  <a:tblStyle styleId="{9698151E-0C3A-494B-B26B-37D62C383CF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A48185A3-63CA-4AD0-B97A-12F4E0155644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2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c2f9d80780_0_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c2f9d80780_0_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73779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c2f9d80780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c2f9d80780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c2f9d80780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c2f9d80780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c2f9d80780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c2f9d80780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08620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29779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c2f9d80780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c2f9d80780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65008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c2f9d80780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c2f9d80780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16521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08550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41359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29444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27717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937048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62918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810897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3812492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36134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90456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4002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4C5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6025" y="301575"/>
            <a:ext cx="9150050" cy="4496748"/>
          </a:xfrm>
          <a:custGeom>
            <a:avLst/>
            <a:gdLst/>
            <a:ahLst/>
            <a:cxnLst/>
            <a:rect l="l" t="t" r="r" b="b"/>
            <a:pathLst>
              <a:path w="366002" h="149344" extrusionOk="0">
                <a:moveTo>
                  <a:pt x="0" y="55491"/>
                </a:moveTo>
                <a:lnTo>
                  <a:pt x="0" y="107122"/>
                </a:lnTo>
                <a:lnTo>
                  <a:pt x="96507" y="149344"/>
                </a:lnTo>
                <a:lnTo>
                  <a:pt x="366002" y="116290"/>
                </a:lnTo>
                <a:lnTo>
                  <a:pt x="366002" y="40050"/>
                </a:lnTo>
                <a:lnTo>
                  <a:pt x="274079" y="0"/>
                </a:lnTo>
                <a:close/>
              </a:path>
            </a:pathLst>
          </a:custGeom>
          <a:solidFill>
            <a:srgbClr val="00AE9D">
              <a:alpha val="83460"/>
            </a:srgbClr>
          </a:solidFill>
          <a:ln>
            <a:noFill/>
          </a:ln>
        </p:spPr>
      </p:sp>
      <p:sp>
        <p:nvSpPr>
          <p:cNvPr id="11" name="Google Shape;11;p2"/>
          <p:cNvSpPr/>
          <p:nvPr/>
        </p:nvSpPr>
        <p:spPr>
          <a:xfrm>
            <a:off x="-5900" y="759982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365766" h="150792" extrusionOk="0">
                <a:moveTo>
                  <a:pt x="365766" y="12416"/>
                </a:moveTo>
                <a:lnTo>
                  <a:pt x="289997" y="0"/>
                </a:lnTo>
                <a:lnTo>
                  <a:pt x="0" y="55421"/>
                </a:lnTo>
                <a:lnTo>
                  <a:pt x="0" y="127486"/>
                </a:lnTo>
                <a:lnTo>
                  <a:pt x="70927" y="150792"/>
                </a:lnTo>
                <a:lnTo>
                  <a:pt x="365766" y="122256"/>
                </a:lnTo>
                <a:close/>
              </a:path>
            </a:pathLst>
          </a:custGeom>
          <a:solidFill>
            <a:srgbClr val="00AE9D">
              <a:alpha val="26540"/>
            </a:srgbClr>
          </a:solidFill>
          <a:ln>
            <a:noFill/>
          </a:ln>
        </p:spPr>
      </p:sp>
      <p:sp>
        <p:nvSpPr>
          <p:cNvPr id="12" name="Google Shape;12;p2"/>
          <p:cNvSpPr/>
          <p:nvPr/>
        </p:nvSpPr>
        <p:spPr>
          <a:xfrm>
            <a:off x="0" y="1351100"/>
            <a:ext cx="9156075" cy="2889063"/>
          </a:xfrm>
          <a:custGeom>
            <a:avLst/>
            <a:gdLst/>
            <a:ahLst/>
            <a:cxnLst/>
            <a:rect l="l" t="t" r="r" b="b"/>
            <a:pathLst>
              <a:path w="366243" h="106157" extrusionOk="0">
                <a:moveTo>
                  <a:pt x="241" y="0"/>
                </a:moveTo>
                <a:lnTo>
                  <a:pt x="0" y="77929"/>
                </a:lnTo>
                <a:lnTo>
                  <a:pt x="366243" y="106157"/>
                </a:lnTo>
                <a:lnTo>
                  <a:pt x="366243" y="4102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</p: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719025" y="1991825"/>
            <a:ext cx="57060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oogle Shape;30;p5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31" name="Google Shape;31;p5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342116" h="53320" extrusionOk="0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32" name="Google Shape;32;p5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263222" h="50907" extrusionOk="0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33" name="Google Shape;33;p5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291932" h="58628" extrusionOk="0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  <p:sp>
          <p:nvSpPr>
            <p:cNvPr id="34" name="Google Shape;34;p5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203628" h="19060" extrusionOk="0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35" name="Google Shape;35;p5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45484" h="18819" extrusionOk="0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36" name="Google Shape;36;p5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65384" h="45599" extrusionOk="0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</p:grpSp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◆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◆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◇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oogle Shape;41;p6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42" name="Google Shape;42;p6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342116" h="53320" extrusionOk="0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43" name="Google Shape;43;p6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263222" h="50907" extrusionOk="0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44" name="Google Shape;44;p6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291932" h="58628" extrusionOk="0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  <p:sp>
          <p:nvSpPr>
            <p:cNvPr id="45" name="Google Shape;45;p6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203628" h="19060" extrusionOk="0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46" name="Google Shape;46;p6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45484" h="18819" extrusionOk="0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47" name="Google Shape;47;p6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65384" h="45599" extrusionOk="0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</p:grpSp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body" idx="1"/>
          </p:nvPr>
        </p:nvSpPr>
        <p:spPr>
          <a:xfrm>
            <a:off x="904925" y="1495850"/>
            <a:ext cx="3560100" cy="342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◆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◆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◇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body" idx="2"/>
          </p:nvPr>
        </p:nvSpPr>
        <p:spPr>
          <a:xfrm>
            <a:off x="4679180" y="1495850"/>
            <a:ext cx="3560100" cy="342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◆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◆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◇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oogle Shape;66;p8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67" name="Google Shape;67;p8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342116" h="53320" extrusionOk="0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8" name="Google Shape;68;p8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263222" h="50907" extrusionOk="0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69" name="Google Shape;69;p8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291932" h="58628" extrusionOk="0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  <p:sp>
          <p:nvSpPr>
            <p:cNvPr id="70" name="Google Shape;70;p8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203628" h="19060" extrusionOk="0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71" name="Google Shape;71;p8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45484" h="18819" extrusionOk="0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72" name="Google Shape;72;p8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65384" h="45599" extrusionOk="0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</p:grpSp>
      <p:sp>
        <p:nvSpPr>
          <p:cNvPr id="73" name="Google Shape;73;p8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8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0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342116" h="53320" extrusionOk="0">
                <a:moveTo>
                  <a:pt x="0" y="0"/>
                </a:moveTo>
                <a:lnTo>
                  <a:pt x="0" y="53320"/>
                </a:lnTo>
                <a:lnTo>
                  <a:pt x="342116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86" name="Google Shape;86;p10"/>
          <p:cNvSpPr/>
          <p:nvPr/>
        </p:nvSpPr>
        <p:spPr>
          <a:xfrm>
            <a:off x="-6025" y="2"/>
            <a:ext cx="4445394" cy="1085644"/>
          </a:xfrm>
          <a:custGeom>
            <a:avLst/>
            <a:gdLst/>
            <a:ahLst/>
            <a:cxnLst/>
            <a:rect l="l" t="t" r="r" b="b"/>
            <a:pathLst>
              <a:path w="291932" h="58628" extrusionOk="0">
                <a:moveTo>
                  <a:pt x="0" y="18578"/>
                </a:moveTo>
                <a:lnTo>
                  <a:pt x="241" y="34019"/>
                </a:lnTo>
                <a:lnTo>
                  <a:pt x="221482" y="58628"/>
                </a:lnTo>
                <a:lnTo>
                  <a:pt x="291932" y="0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</p:sp>
      <p:sp>
        <p:nvSpPr>
          <p:cNvPr id="87" name="Google Shape;87;p10"/>
          <p:cNvSpPr/>
          <p:nvPr/>
        </p:nvSpPr>
        <p:spPr>
          <a:xfrm>
            <a:off x="6375475" y="4745747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203628" h="19060" extrusionOk="0">
                <a:moveTo>
                  <a:pt x="0" y="19060"/>
                </a:moveTo>
                <a:lnTo>
                  <a:pt x="203628" y="19060"/>
                </a:lnTo>
                <a:lnTo>
                  <a:pt x="157305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88" name="Google Shape;88;p10"/>
          <p:cNvSpPr/>
          <p:nvPr/>
        </p:nvSpPr>
        <p:spPr>
          <a:xfrm>
            <a:off x="7341180" y="4767304"/>
            <a:ext cx="1821096" cy="395811"/>
          </a:xfrm>
          <a:custGeom>
            <a:avLst/>
            <a:gdLst/>
            <a:ahLst/>
            <a:cxnLst/>
            <a:rect l="l" t="t" r="r" b="b"/>
            <a:pathLst>
              <a:path w="145484" h="18819" extrusionOk="0">
                <a:moveTo>
                  <a:pt x="145484" y="0"/>
                </a:moveTo>
                <a:lnTo>
                  <a:pt x="145484" y="18819"/>
                </a:lnTo>
                <a:lnTo>
                  <a:pt x="0" y="18819"/>
                </a:lnTo>
                <a:close/>
              </a:path>
            </a:pathLst>
          </a:custGeom>
          <a:solidFill>
            <a:srgbClr val="00AE9D">
              <a:alpha val="83460"/>
            </a:srgbClr>
          </a:solidFill>
          <a:ln>
            <a:noFill/>
          </a:ln>
        </p:spPr>
      </p:sp>
      <p:sp>
        <p:nvSpPr>
          <p:cNvPr id="89" name="Google Shape;89;p10"/>
          <p:cNvSpPr/>
          <p:nvPr/>
        </p:nvSpPr>
        <p:spPr>
          <a:xfrm>
            <a:off x="8340717" y="4204075"/>
            <a:ext cx="818444" cy="959061"/>
          </a:xfrm>
          <a:custGeom>
            <a:avLst/>
            <a:gdLst/>
            <a:ahLst/>
            <a:cxnLst/>
            <a:rect l="l" t="t" r="r" b="b"/>
            <a:pathLst>
              <a:path w="65384" h="45599" extrusionOk="0">
                <a:moveTo>
                  <a:pt x="65384" y="27022"/>
                </a:moveTo>
                <a:lnTo>
                  <a:pt x="65384" y="0"/>
                </a:lnTo>
                <a:lnTo>
                  <a:pt x="0" y="45599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</p:sp>
      <p:sp>
        <p:nvSpPr>
          <p:cNvPr id="90" name="Google Shape;90;p10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64671" h="37795" extrusionOk="0">
                <a:moveTo>
                  <a:pt x="0" y="241"/>
                </a:moveTo>
                <a:lnTo>
                  <a:pt x="132407" y="37795"/>
                </a:lnTo>
                <a:lnTo>
                  <a:pt x="164671" y="0"/>
                </a:lnTo>
                <a:lnTo>
                  <a:pt x="160329" y="241"/>
                </a:lnTo>
                <a:close/>
              </a:path>
            </a:pathLst>
          </a:custGeom>
          <a:solidFill>
            <a:srgbClr val="00AE9D">
              <a:alpha val="83460"/>
            </a:srgbClr>
          </a:solidFill>
          <a:ln>
            <a:noFill/>
          </a:ln>
        </p:spPr>
      </p:sp>
      <p:sp>
        <p:nvSpPr>
          <p:cNvPr id="91" name="Google Shape;91;p10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solidFill>
          <a:srgbClr val="ABE33F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 flipH="1">
            <a:off x="6025" y="301575"/>
            <a:ext cx="9150050" cy="4496748"/>
          </a:xfrm>
          <a:custGeom>
            <a:avLst/>
            <a:gdLst/>
            <a:ahLst/>
            <a:cxnLst/>
            <a:rect l="l" t="t" r="r" b="b"/>
            <a:pathLst>
              <a:path w="366002" h="149344" extrusionOk="0">
                <a:moveTo>
                  <a:pt x="0" y="55491"/>
                </a:moveTo>
                <a:lnTo>
                  <a:pt x="0" y="107122"/>
                </a:lnTo>
                <a:lnTo>
                  <a:pt x="96507" y="149344"/>
                </a:lnTo>
                <a:lnTo>
                  <a:pt x="366002" y="116290"/>
                </a:lnTo>
                <a:lnTo>
                  <a:pt x="366002" y="40050"/>
                </a:lnTo>
                <a:lnTo>
                  <a:pt x="274079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-5900" y="753950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365766" h="150792" extrusionOk="0">
                <a:moveTo>
                  <a:pt x="365766" y="12416"/>
                </a:moveTo>
                <a:lnTo>
                  <a:pt x="289997" y="0"/>
                </a:lnTo>
                <a:lnTo>
                  <a:pt x="0" y="55421"/>
                </a:lnTo>
                <a:lnTo>
                  <a:pt x="0" y="127486"/>
                </a:lnTo>
                <a:lnTo>
                  <a:pt x="70927" y="150792"/>
                </a:lnTo>
                <a:lnTo>
                  <a:pt x="365766" y="122256"/>
                </a:lnTo>
                <a:close/>
              </a:path>
            </a:pathLst>
          </a:custGeom>
          <a:solidFill>
            <a:srgbClr val="00AE9D">
              <a:alpha val="26540"/>
            </a:srgbClr>
          </a:solidFill>
          <a:ln>
            <a:noFill/>
          </a:ln>
        </p:spPr>
      </p:sp>
      <p:sp>
        <p:nvSpPr>
          <p:cNvPr id="17" name="Google Shape;17;p3"/>
          <p:cNvSpPr/>
          <p:nvPr/>
        </p:nvSpPr>
        <p:spPr>
          <a:xfrm>
            <a:off x="0" y="1351100"/>
            <a:ext cx="9156075" cy="2889063"/>
          </a:xfrm>
          <a:custGeom>
            <a:avLst/>
            <a:gdLst/>
            <a:ahLst/>
            <a:cxnLst/>
            <a:rect l="l" t="t" r="r" b="b"/>
            <a:pathLst>
              <a:path w="366243" h="106157" extrusionOk="0">
                <a:moveTo>
                  <a:pt x="241" y="0"/>
                </a:moveTo>
                <a:lnTo>
                  <a:pt x="0" y="77929"/>
                </a:lnTo>
                <a:lnTo>
                  <a:pt x="366243" y="106157"/>
                </a:lnTo>
                <a:lnTo>
                  <a:pt x="366243" y="4102"/>
                </a:lnTo>
                <a:close/>
              </a:path>
            </a:pathLst>
          </a:custGeom>
          <a:solidFill>
            <a:srgbClr val="00AE9D">
              <a:alpha val="83460"/>
            </a:srgbClr>
          </a:solidFill>
          <a:ln>
            <a:noFill/>
          </a:ln>
        </p:spPr>
      </p:sp>
      <p:sp>
        <p:nvSpPr>
          <p:cNvPr id="18" name="Google Shape;18;p3"/>
          <p:cNvSpPr txBox="1">
            <a:spLocks noGrp="1"/>
          </p:cNvSpPr>
          <p:nvPr>
            <p:ph type="ctrTitle"/>
          </p:nvPr>
        </p:nvSpPr>
        <p:spPr>
          <a:xfrm>
            <a:off x="1815525" y="2040550"/>
            <a:ext cx="55131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1815375" y="3068650"/>
            <a:ext cx="55131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None/>
              <a:defRPr sz="1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None/>
              <a:defRPr sz="18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None/>
              <a:defRPr sz="18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56003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  <a:sym typeface="Karla"/>
              </a:defRPr>
            </a:lvl1pPr>
            <a:lvl2pPr lvl="1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  <a:sym typeface="Karla"/>
              </a:defRPr>
            </a:lvl2pPr>
            <a:lvl3pPr lvl="2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  <a:sym typeface="Karla"/>
              </a:defRPr>
            </a:lvl3pPr>
            <a:lvl4pPr lvl="3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  <a:sym typeface="Karla"/>
              </a:defRPr>
            </a:lvl4pPr>
            <a:lvl5pPr lvl="4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  <a:sym typeface="Karla"/>
              </a:defRPr>
            </a:lvl5pPr>
            <a:lvl6pPr lvl="5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  <a:sym typeface="Karla"/>
              </a:defRPr>
            </a:lvl6pPr>
            <a:lvl7pPr lvl="6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  <a:sym typeface="Karla"/>
              </a:defRPr>
            </a:lvl7pPr>
            <a:lvl8pPr lvl="7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  <a:sym typeface="Karla"/>
              </a:defRPr>
            </a:lvl8pPr>
            <a:lvl9pPr lvl="8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4" r:id="rId4"/>
    <p:sldLayoutId id="2147483656" r:id="rId5"/>
    <p:sldLayoutId id="2147483658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foms.ru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hyperlink" Target="mailto:edo@mofoms.ru" TargetMode="External"/><Relationship Id="rId4" Type="http://schemas.openxmlformats.org/officeDocument/2006/relationships/hyperlink" Target="mailto:reestrin@mofoms.r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digital.gov.ru/ru/activity/govservices/2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foms.ru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mailto:edo@mofoms.ru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ofoms@mofoms.ru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report.mofoms.ru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report.mofoms.ru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1"/>
          <p:cNvSpPr txBox="1">
            <a:spLocks noGrp="1"/>
          </p:cNvSpPr>
          <p:nvPr>
            <p:ph type="ctrTitle"/>
          </p:nvPr>
        </p:nvSpPr>
        <p:spPr>
          <a:xfrm>
            <a:off x="463826" y="1755913"/>
            <a:ext cx="8275983" cy="155713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3000" dirty="0">
                <a:solidFill>
                  <a:schemeClr val="bg2">
                    <a:lumMod val="75000"/>
                  </a:schemeClr>
                </a:solidFill>
              </a:rPr>
              <a:t>ИНФОРМАЦИОННОЕ ВЗАИМОДЕЙСТВИЕ УЧАСТНИКОВ ОБЯЗАТЕЛЬНОГО МЕДИЦИНСКОГО СТРАХОВАНИЯ</a:t>
            </a:r>
            <a:endParaRPr sz="3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450665" y="98778"/>
            <a:ext cx="16417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Raleway"/>
              </a:rPr>
              <a:t>ТФОМС МО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43"/>
          <p:cNvSpPr txBox="1">
            <a:spLocks noGrp="1"/>
          </p:cNvSpPr>
          <p:nvPr>
            <p:ph type="title"/>
          </p:nvPr>
        </p:nvSpPr>
        <p:spPr>
          <a:xfrm>
            <a:off x="426012" y="395885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Схема информационного взаимодействия</a:t>
            </a:r>
            <a:endParaRPr sz="2000" dirty="0"/>
          </a:p>
        </p:txBody>
      </p:sp>
      <p:sp>
        <p:nvSpPr>
          <p:cNvPr id="524" name="Google Shape;524;p43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grpSp>
        <p:nvGrpSpPr>
          <p:cNvPr id="12" name="Google Shape;930;p47"/>
          <p:cNvGrpSpPr/>
          <p:nvPr/>
        </p:nvGrpSpPr>
        <p:grpSpPr>
          <a:xfrm rot="2675118">
            <a:off x="3168181" y="1636361"/>
            <a:ext cx="2503849" cy="2533705"/>
            <a:chOff x="1400175" y="1220787"/>
            <a:chExt cx="4473575" cy="4476750"/>
          </a:xfrm>
        </p:grpSpPr>
        <p:sp>
          <p:nvSpPr>
            <p:cNvPr id="13" name="Google Shape;931;p47"/>
            <p:cNvSpPr/>
            <p:nvPr/>
          </p:nvSpPr>
          <p:spPr>
            <a:xfrm>
              <a:off x="1400175" y="3135312"/>
              <a:ext cx="2132011" cy="2562226"/>
            </a:xfrm>
            <a:custGeom>
              <a:avLst/>
              <a:gdLst/>
              <a:ahLst/>
              <a:cxnLst/>
              <a:rect l="l" t="t" r="r" b="b"/>
              <a:pathLst>
                <a:path w="478" h="574" extrusionOk="0">
                  <a:moveTo>
                    <a:pt x="477" y="574"/>
                  </a:moveTo>
                  <a:cubicBezTo>
                    <a:pt x="395" y="435"/>
                    <a:pt x="395" y="435"/>
                    <a:pt x="395" y="435"/>
                  </a:cubicBezTo>
                  <a:cubicBezTo>
                    <a:pt x="478" y="294"/>
                    <a:pt x="478" y="294"/>
                    <a:pt x="478" y="294"/>
                  </a:cubicBezTo>
                  <a:cubicBezTo>
                    <a:pt x="370" y="282"/>
                    <a:pt x="284" y="193"/>
                    <a:pt x="279" y="82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" y="346"/>
                    <a:pt x="215" y="561"/>
                    <a:pt x="477" y="5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932;p47"/>
            <p:cNvSpPr/>
            <p:nvPr/>
          </p:nvSpPr>
          <p:spPr>
            <a:xfrm>
              <a:off x="3314700" y="3563937"/>
              <a:ext cx="2559050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0" y="339"/>
                  </a:moveTo>
                  <a:cubicBezTo>
                    <a:pt x="82" y="478"/>
                    <a:pt x="82" y="478"/>
                    <a:pt x="82" y="478"/>
                  </a:cubicBezTo>
                  <a:cubicBezTo>
                    <a:pt x="346" y="474"/>
                    <a:pt x="561" y="263"/>
                    <a:pt x="574" y="1"/>
                  </a:cubicBezTo>
                  <a:cubicBezTo>
                    <a:pt x="435" y="83"/>
                    <a:pt x="435" y="83"/>
                    <a:pt x="435" y="83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2" y="109"/>
                    <a:pt x="192" y="194"/>
                    <a:pt x="82" y="199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933;p47"/>
            <p:cNvSpPr/>
            <p:nvPr/>
          </p:nvSpPr>
          <p:spPr>
            <a:xfrm>
              <a:off x="3741737" y="1223962"/>
              <a:ext cx="2132011" cy="2559050"/>
            </a:xfrm>
            <a:custGeom>
              <a:avLst/>
              <a:gdLst/>
              <a:ahLst/>
              <a:cxnLst/>
              <a:rect l="l" t="t" r="r" b="b"/>
              <a:pathLst>
                <a:path w="478" h="573" extrusionOk="0">
                  <a:moveTo>
                    <a:pt x="478" y="491"/>
                  </a:moveTo>
                  <a:cubicBezTo>
                    <a:pt x="473" y="227"/>
                    <a:pt x="263" y="12"/>
                    <a:pt x="1" y="0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108" y="291"/>
                    <a:pt x="194" y="381"/>
                    <a:pt x="199" y="491"/>
                  </a:cubicBezTo>
                  <a:cubicBezTo>
                    <a:pt x="339" y="573"/>
                    <a:pt x="339" y="573"/>
                    <a:pt x="339" y="573"/>
                  </a:cubicBezTo>
                  <a:lnTo>
                    <a:pt x="478" y="4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934;p47"/>
            <p:cNvSpPr/>
            <p:nvPr/>
          </p:nvSpPr>
          <p:spPr>
            <a:xfrm>
              <a:off x="1400175" y="1220787"/>
              <a:ext cx="2560637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574" y="139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228" y="5"/>
                    <a:pt x="13" y="215"/>
                    <a:pt x="0" y="477"/>
                  </a:cubicBezTo>
                  <a:cubicBezTo>
                    <a:pt x="139" y="395"/>
                    <a:pt x="139" y="395"/>
                    <a:pt x="139" y="395"/>
                  </a:cubicBezTo>
                  <a:cubicBezTo>
                    <a:pt x="280" y="478"/>
                    <a:pt x="280" y="478"/>
                    <a:pt x="280" y="478"/>
                  </a:cubicBezTo>
                  <a:cubicBezTo>
                    <a:pt x="292" y="370"/>
                    <a:pt x="382" y="284"/>
                    <a:pt x="492" y="279"/>
                  </a:cubicBezTo>
                  <a:lnTo>
                    <a:pt x="574" y="1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360341" y="2491462"/>
            <a:ext cx="914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  <a:latin typeface="Raleway"/>
              </a:rPr>
              <a:t>МО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34609" y="3632350"/>
            <a:ext cx="10538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  <a:latin typeface="Raleway"/>
              </a:rPr>
              <a:t>ТФОМС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26030" y="1864800"/>
            <a:ext cx="10538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  <a:latin typeface="Raleway"/>
              </a:rPr>
              <a:t>ТФОМС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984198" y="2848110"/>
            <a:ext cx="10538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  <a:latin typeface="Raleway"/>
              </a:rPr>
              <a:t>СМО</a:t>
            </a:r>
          </a:p>
        </p:txBody>
      </p:sp>
      <p:sp>
        <p:nvSpPr>
          <p:cNvPr id="17" name="Google Shape;344;p35"/>
          <p:cNvSpPr txBox="1">
            <a:spLocks/>
          </p:cNvSpPr>
          <p:nvPr/>
        </p:nvSpPr>
        <p:spPr>
          <a:xfrm>
            <a:off x="597728" y="1097739"/>
            <a:ext cx="2029329" cy="13607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>
              <a:spcBef>
                <a:spcPts val="600"/>
              </a:spcBef>
            </a:pPr>
            <a:r>
              <a:rPr lang="ru-RU" sz="1200" dirty="0">
                <a:latin typeface="Raleway"/>
              </a:rPr>
              <a:t>Формирование и передача счетов и реестров счетов за оказанную медицинскую помощь в электронном виде</a:t>
            </a:r>
          </a:p>
        </p:txBody>
      </p:sp>
      <p:sp>
        <p:nvSpPr>
          <p:cNvPr id="21" name="Google Shape;344;p35"/>
          <p:cNvSpPr txBox="1">
            <a:spLocks/>
          </p:cNvSpPr>
          <p:nvPr/>
        </p:nvSpPr>
        <p:spPr>
          <a:xfrm>
            <a:off x="6258231" y="1140023"/>
            <a:ext cx="2029329" cy="13057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600"/>
              </a:spcBef>
            </a:pPr>
            <a:r>
              <a:rPr lang="ru-RU" sz="1200" dirty="0">
                <a:latin typeface="Raleway"/>
              </a:rPr>
              <a:t>Передача успешно принятых к оплате реестров вместе с результатами медико-экономического контроля</a:t>
            </a:r>
          </a:p>
        </p:txBody>
      </p:sp>
      <p:sp>
        <p:nvSpPr>
          <p:cNvPr id="22" name="Google Shape;344;p35"/>
          <p:cNvSpPr txBox="1">
            <a:spLocks/>
          </p:cNvSpPr>
          <p:nvPr/>
        </p:nvSpPr>
        <p:spPr>
          <a:xfrm>
            <a:off x="6242472" y="3392361"/>
            <a:ext cx="2029329" cy="13057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600"/>
              </a:spcBef>
            </a:pPr>
            <a:r>
              <a:rPr lang="ru-RU" sz="1200" dirty="0">
                <a:latin typeface="Raleway"/>
              </a:rPr>
              <a:t>Передача результатов медико-экономической экспертизы и экспертизы качества медицинской помощи</a:t>
            </a:r>
          </a:p>
        </p:txBody>
      </p:sp>
      <p:sp>
        <p:nvSpPr>
          <p:cNvPr id="23" name="Google Shape;344;p35"/>
          <p:cNvSpPr txBox="1">
            <a:spLocks/>
          </p:cNvSpPr>
          <p:nvPr/>
        </p:nvSpPr>
        <p:spPr>
          <a:xfrm>
            <a:off x="597727" y="3476756"/>
            <a:ext cx="2029329" cy="13607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>
              <a:spcBef>
                <a:spcPts val="600"/>
              </a:spcBef>
            </a:pPr>
            <a:r>
              <a:rPr lang="ru-RU" sz="1200" dirty="0">
                <a:latin typeface="Raleway"/>
              </a:rPr>
              <a:t>Передача результатов всех видов контролей (МЭК, МЭЭ, ЭКМП), заключений МЭК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627057" y="1303440"/>
            <a:ext cx="0" cy="10450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622106" y="1773759"/>
            <a:ext cx="577818" cy="41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199924" y="1781756"/>
            <a:ext cx="252184" cy="1770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2592356" y="3698854"/>
            <a:ext cx="9902" cy="6517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0800000">
            <a:off x="2595261" y="4045227"/>
            <a:ext cx="577818" cy="41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3169215" y="3851268"/>
            <a:ext cx="283810" cy="1958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6265106" y="1303440"/>
            <a:ext cx="0" cy="8964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687288" y="1729737"/>
            <a:ext cx="577818" cy="41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5399367" y="3851218"/>
            <a:ext cx="252184" cy="1770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5402048" y="1731816"/>
            <a:ext cx="283810" cy="1958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6214567" y="3553991"/>
            <a:ext cx="9464" cy="91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636749" y="4024093"/>
            <a:ext cx="577818" cy="41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77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40"/>
          <p:cNvSpPr txBox="1">
            <a:spLocks noGrp="1"/>
          </p:cNvSpPr>
          <p:nvPr>
            <p:ph type="title"/>
          </p:nvPr>
        </p:nvSpPr>
        <p:spPr>
          <a:xfrm>
            <a:off x="83145" y="4063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Автоматизированная обработка реестров счетов</a:t>
            </a:r>
            <a:endParaRPr sz="2000" dirty="0"/>
          </a:p>
        </p:txBody>
      </p:sp>
      <p:sp>
        <p:nvSpPr>
          <p:cNvPr id="440" name="Google Shape;440;p40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441" name="Google Shape;441;p40"/>
          <p:cNvSpPr/>
          <p:nvPr/>
        </p:nvSpPr>
        <p:spPr>
          <a:xfrm>
            <a:off x="694975" y="1369925"/>
            <a:ext cx="3806400" cy="143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1371600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ФЛК</a:t>
            </a:r>
            <a:endParaRPr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ru-RU" sz="1200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Ф</a:t>
            </a:r>
            <a:r>
              <a:rPr lang="ru-RU" sz="1200" dirty="0">
                <a:solidFill>
                  <a:schemeClr val="dk1"/>
                </a:solidFill>
                <a:latin typeface="Karla"/>
                <a:ea typeface="Karla"/>
                <a:cs typeface="Karla"/>
              </a:rPr>
              <a:t>орматно-логический контроль целостности данных в файлах, представленных в пакете информационного обмена</a:t>
            </a:r>
            <a:endParaRPr sz="1200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442" name="Google Shape;442;p40"/>
          <p:cNvSpPr/>
          <p:nvPr/>
        </p:nvSpPr>
        <p:spPr>
          <a:xfrm>
            <a:off x="4658803" y="1369925"/>
            <a:ext cx="3806400" cy="143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371600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МЭК</a:t>
            </a:r>
            <a:endParaRPr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lvl="0" algn="r">
              <a:spcBef>
                <a:spcPts val="600"/>
              </a:spcBef>
              <a:spcAft>
                <a:spcPts val="600"/>
              </a:spcAft>
            </a:pPr>
            <a:r>
              <a:rPr lang="ru-RU" sz="1200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Медико-экономический контроль – проверка соответствия предъявленных реестров счетов объемам, срокам, способам оплаты и тарифам</a:t>
            </a:r>
            <a:endParaRPr sz="1200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443" name="Google Shape;443;p40"/>
          <p:cNvSpPr/>
          <p:nvPr/>
        </p:nvSpPr>
        <p:spPr>
          <a:xfrm>
            <a:off x="694975" y="2961233"/>
            <a:ext cx="3806400" cy="159088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1371600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lvl="0"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ru-RU" sz="1200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Идентификация по региональному сегменту, определение страховой медицинской организации, ответственной за оплату счета</a:t>
            </a:r>
            <a:endParaRPr sz="1200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Идентификация в РС ЕРЗ</a:t>
            </a: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444" name="Google Shape;444;p40"/>
          <p:cNvSpPr/>
          <p:nvPr/>
        </p:nvSpPr>
        <p:spPr>
          <a:xfrm>
            <a:off x="4658803" y="2961232"/>
            <a:ext cx="3806400" cy="159088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371600" tIns="91425" rIns="91425" bIns="91425" anchor="b" anchorCtr="0">
            <a:noAutofit/>
          </a:bodyPr>
          <a:lstStyle/>
          <a:p>
            <a:pPr lvl="0" algn="r">
              <a:buClr>
                <a:schemeClr val="dk1"/>
              </a:buClr>
              <a:buSzPts val="1100"/>
            </a:pPr>
            <a:r>
              <a:rPr lang="ru-RU" sz="1200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Выявление ЗЛ, которым оказана МП вне территории страхования и определение их территории страхования (электронный запрос в </a:t>
            </a:r>
            <a:r>
              <a:rPr lang="ru-RU" sz="1200" dirty="0" smtClean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Федеральный единый регистр застрахованных лиц)</a:t>
            </a:r>
            <a:endParaRPr sz="1200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</a:pPr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Идентификация в </a:t>
            </a:r>
            <a:r>
              <a:rPr lang="ru-RU" b="1" dirty="0" smtClean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ФЕРЗЛ</a:t>
            </a:r>
            <a:endParaRPr lang="ru-RU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445" name="Google Shape;445;p40"/>
          <p:cNvSpPr/>
          <p:nvPr/>
        </p:nvSpPr>
        <p:spPr>
          <a:xfrm>
            <a:off x="3408699" y="1709261"/>
            <a:ext cx="2187300" cy="21873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p40"/>
          <p:cNvSpPr/>
          <p:nvPr/>
        </p:nvSpPr>
        <p:spPr>
          <a:xfrm rot="5400000">
            <a:off x="3566371" y="1709261"/>
            <a:ext cx="2187300" cy="21873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40"/>
          <p:cNvSpPr/>
          <p:nvPr/>
        </p:nvSpPr>
        <p:spPr>
          <a:xfrm rot="10800000">
            <a:off x="3566371" y="1868172"/>
            <a:ext cx="2187300" cy="21873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8" name="Google Shape;448;p40"/>
          <p:cNvSpPr/>
          <p:nvPr/>
        </p:nvSpPr>
        <p:spPr>
          <a:xfrm rot="-5400000">
            <a:off x="3408699" y="1868172"/>
            <a:ext cx="2187300" cy="21873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9" name="Google Shape;449;p40"/>
          <p:cNvSpPr/>
          <p:nvPr/>
        </p:nvSpPr>
        <p:spPr>
          <a:xfrm>
            <a:off x="3876260" y="2172499"/>
            <a:ext cx="251791" cy="397084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1" i="0" dirty="0">
                <a:ln>
                  <a:noFill/>
                </a:ln>
                <a:solidFill>
                  <a:schemeClr val="lt1"/>
                </a:solidFill>
                <a:latin typeface="Raleway"/>
              </a:rPr>
              <a:t>1</a:t>
            </a:r>
            <a:endParaRPr b="1" i="0" dirty="0">
              <a:ln>
                <a:noFill/>
              </a:ln>
              <a:solidFill>
                <a:schemeClr val="lt1"/>
              </a:solidFill>
              <a:latin typeface="Raleway"/>
            </a:endParaRPr>
          </a:p>
        </p:txBody>
      </p:sp>
      <p:sp>
        <p:nvSpPr>
          <p:cNvPr id="450" name="Google Shape;450;p40"/>
          <p:cNvSpPr/>
          <p:nvPr/>
        </p:nvSpPr>
        <p:spPr>
          <a:xfrm>
            <a:off x="4921377" y="2172778"/>
            <a:ext cx="330400" cy="396805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1" dirty="0">
                <a:solidFill>
                  <a:schemeClr val="lt1"/>
                </a:solidFill>
                <a:latin typeface="Raleway"/>
              </a:rPr>
              <a:t>4</a:t>
            </a:r>
            <a:endParaRPr b="1" i="0" dirty="0">
              <a:ln>
                <a:noFill/>
              </a:ln>
              <a:solidFill>
                <a:schemeClr val="lt1"/>
              </a:solidFill>
              <a:latin typeface="Raleway"/>
            </a:endParaRPr>
          </a:p>
        </p:txBody>
      </p:sp>
      <p:sp>
        <p:nvSpPr>
          <p:cNvPr id="451" name="Google Shape;451;p40"/>
          <p:cNvSpPr/>
          <p:nvPr/>
        </p:nvSpPr>
        <p:spPr>
          <a:xfrm>
            <a:off x="3922942" y="3136423"/>
            <a:ext cx="297796" cy="402394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1" dirty="0">
                <a:solidFill>
                  <a:schemeClr val="lt1"/>
                </a:solidFill>
                <a:latin typeface="Raleway"/>
              </a:rPr>
              <a:t>2</a:t>
            </a:r>
            <a:endParaRPr b="1" i="0" dirty="0">
              <a:ln>
                <a:noFill/>
              </a:ln>
              <a:solidFill>
                <a:schemeClr val="lt1"/>
              </a:solidFill>
              <a:latin typeface="Raleway"/>
            </a:endParaRPr>
          </a:p>
        </p:txBody>
      </p:sp>
      <p:sp>
        <p:nvSpPr>
          <p:cNvPr id="452" name="Google Shape;452;p40"/>
          <p:cNvSpPr/>
          <p:nvPr/>
        </p:nvSpPr>
        <p:spPr>
          <a:xfrm>
            <a:off x="4921377" y="3108252"/>
            <a:ext cx="330400" cy="430565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1" dirty="0">
                <a:solidFill>
                  <a:schemeClr val="lt1"/>
                </a:solidFill>
                <a:latin typeface="Raleway"/>
              </a:rPr>
              <a:t>3</a:t>
            </a:r>
            <a:endParaRPr b="1" i="0" dirty="0">
              <a:ln>
                <a:noFill/>
              </a:ln>
              <a:solidFill>
                <a:schemeClr val="lt1"/>
              </a:solidFill>
              <a:latin typeface="Ralewa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39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Сроки предоставления данных</a:t>
            </a:r>
            <a:endParaRPr dirty="0"/>
          </a:p>
        </p:txBody>
      </p:sp>
      <p:sp>
        <p:nvSpPr>
          <p:cNvPr id="433" name="Google Shape;433;p39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graphicFrame>
        <p:nvGraphicFramePr>
          <p:cNvPr id="434" name="Google Shape;434;p39"/>
          <p:cNvGraphicFramePr/>
          <p:nvPr>
            <p:extLst>
              <p:ext uri="{D42A27DB-BD31-4B8C-83A1-F6EECF244321}">
                <p14:modId xmlns:p14="http://schemas.microsoft.com/office/powerpoint/2010/main" val="3574641370"/>
              </p:ext>
            </p:extLst>
          </p:nvPr>
        </p:nvGraphicFramePr>
        <p:xfrm>
          <a:off x="230198" y="1396315"/>
          <a:ext cx="8696397" cy="3290540"/>
        </p:xfrm>
        <a:graphic>
          <a:graphicData uri="http://schemas.openxmlformats.org/drawingml/2006/table">
            <a:tbl>
              <a:tblPr>
                <a:noFill/>
                <a:tableStyleId>{9698151E-0C3A-494B-B26B-37D62C383CFE}</a:tableStyleId>
              </a:tblPr>
              <a:tblGrid>
                <a:gridCol w="20400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0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47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9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89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95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74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153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684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3107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684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2319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107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1531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3895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46841">
                  <a:extLst>
                    <a:ext uri="{9D8B030D-6E8A-4147-A177-3AD203B41FA5}">
                      <a16:colId xmlns:a16="http://schemas.microsoft.com/office/drawing/2014/main" val="187876056"/>
                    </a:ext>
                  </a:extLst>
                </a:gridCol>
                <a:gridCol w="331076">
                  <a:extLst>
                    <a:ext uri="{9D8B030D-6E8A-4147-A177-3AD203B41FA5}">
                      <a16:colId xmlns:a16="http://schemas.microsoft.com/office/drawing/2014/main" val="724771966"/>
                    </a:ext>
                  </a:extLst>
                </a:gridCol>
                <a:gridCol w="346842">
                  <a:extLst>
                    <a:ext uri="{9D8B030D-6E8A-4147-A177-3AD203B41FA5}">
                      <a16:colId xmlns:a16="http://schemas.microsoft.com/office/drawing/2014/main" val="4001398414"/>
                    </a:ext>
                  </a:extLst>
                </a:gridCol>
                <a:gridCol w="331076">
                  <a:extLst>
                    <a:ext uri="{9D8B030D-6E8A-4147-A177-3AD203B41FA5}">
                      <a16:colId xmlns:a16="http://schemas.microsoft.com/office/drawing/2014/main" val="2723817096"/>
                    </a:ext>
                  </a:extLst>
                </a:gridCol>
                <a:gridCol w="346841">
                  <a:extLst>
                    <a:ext uri="{9D8B030D-6E8A-4147-A177-3AD203B41FA5}">
                      <a16:colId xmlns:a16="http://schemas.microsoft.com/office/drawing/2014/main" val="961979844"/>
                    </a:ext>
                  </a:extLst>
                </a:gridCol>
                <a:gridCol w="334388">
                  <a:extLst>
                    <a:ext uri="{9D8B030D-6E8A-4147-A177-3AD203B41FA5}">
                      <a16:colId xmlns:a16="http://schemas.microsoft.com/office/drawing/2014/main" val="411437612"/>
                    </a:ext>
                  </a:extLst>
                </a:gridCol>
              </a:tblGrid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0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b="1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Рабочие дни месяца, следующего за отчетным периодом</a:t>
                      </a:r>
                      <a:endParaRPr sz="1200" b="1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1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1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1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1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1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1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1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2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3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4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5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6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7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8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9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10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11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12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13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14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15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16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17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18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19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20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Сдача реестров счетов в ТФОМС МО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0" i="0" u="none" strike="noStrike" cap="none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0" i="0" u="none" strike="noStrike" cap="none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" sz="800" dirty="0">
                          <a:solidFill>
                            <a:schemeClr val="lt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◆</a:t>
                      </a: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Проведение МЭК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Передача результатов МЭК  в СМО и МО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Отправка подписанных заключений по результатам МЭК в электронном виде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tabLst/>
                        <a:defRPr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Прием сведений о результатах МЭЭ и ЭКМП от СМО</a:t>
                      </a: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tabLst/>
                        <a:defRPr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Оплата медицинской помощи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Передача результатов МЭЭ и ЭКМП в МО</a:t>
                      </a: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Внесение сведений об оказанной МП в МИС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" sz="800" dirty="0">
                          <a:solidFill>
                            <a:schemeClr val="lt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◆</a:t>
                      </a: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42"/>
          <p:cNvSpPr txBox="1">
            <a:spLocks noGrp="1"/>
          </p:cNvSpPr>
          <p:nvPr>
            <p:ph type="title"/>
          </p:nvPr>
        </p:nvSpPr>
        <p:spPr>
          <a:xfrm>
            <a:off x="125715" y="41409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Нормативно-справочная информация</a:t>
            </a:r>
            <a:endParaRPr sz="2000" dirty="0"/>
          </a:p>
        </p:txBody>
      </p:sp>
      <p:sp>
        <p:nvSpPr>
          <p:cNvPr id="498" name="Google Shape;498;p42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grpSp>
        <p:nvGrpSpPr>
          <p:cNvPr id="24" name="Google Shape;1157;p47">
            <a:extLst>
              <a:ext uri="{FF2B5EF4-FFF2-40B4-BE49-F238E27FC236}">
                <a16:creationId xmlns:a16="http://schemas.microsoft.com/office/drawing/2014/main" id="{AE900905-B550-41E7-877A-6C4DB546AD7A}"/>
              </a:ext>
            </a:extLst>
          </p:cNvPr>
          <p:cNvGrpSpPr/>
          <p:nvPr/>
        </p:nvGrpSpPr>
        <p:grpSpPr>
          <a:xfrm>
            <a:off x="301472" y="1622760"/>
            <a:ext cx="445767" cy="359478"/>
            <a:chOff x="2595501" y="3253725"/>
            <a:chExt cx="720141" cy="580739"/>
          </a:xfrm>
        </p:grpSpPr>
        <p:sp>
          <p:nvSpPr>
            <p:cNvPr id="25" name="Google Shape;1158;p47">
              <a:extLst>
                <a:ext uri="{FF2B5EF4-FFF2-40B4-BE49-F238E27FC236}">
                  <a16:creationId xmlns:a16="http://schemas.microsoft.com/office/drawing/2014/main" id="{42DBA8E6-1791-4B59-ABC4-6050F31F3512}"/>
                </a:ext>
              </a:extLst>
            </p:cNvPr>
            <p:cNvSpPr/>
            <p:nvPr/>
          </p:nvSpPr>
          <p:spPr>
            <a:xfrm>
              <a:off x="2595501" y="3269807"/>
              <a:ext cx="416349" cy="273171"/>
            </a:xfrm>
            <a:custGeom>
              <a:avLst/>
              <a:gdLst/>
              <a:ahLst/>
              <a:cxnLst/>
              <a:rect l="l" t="t" r="r" b="b"/>
              <a:pathLst>
                <a:path w="722" h="472" extrusionOk="0">
                  <a:moveTo>
                    <a:pt x="250" y="429"/>
                  </a:moveTo>
                  <a:cubicBezTo>
                    <a:pt x="250" y="413"/>
                    <a:pt x="258" y="398"/>
                    <a:pt x="270" y="388"/>
                  </a:cubicBezTo>
                  <a:cubicBezTo>
                    <a:pt x="289" y="372"/>
                    <a:pt x="315" y="364"/>
                    <a:pt x="344" y="365"/>
                  </a:cubicBezTo>
                  <a:cubicBezTo>
                    <a:pt x="373" y="364"/>
                    <a:pt x="399" y="372"/>
                    <a:pt x="418" y="388"/>
                  </a:cubicBezTo>
                  <a:cubicBezTo>
                    <a:pt x="431" y="398"/>
                    <a:pt x="438" y="413"/>
                    <a:pt x="438" y="429"/>
                  </a:cubicBezTo>
                  <a:cubicBezTo>
                    <a:pt x="438" y="446"/>
                    <a:pt x="430" y="461"/>
                    <a:pt x="417" y="472"/>
                  </a:cubicBezTo>
                  <a:cubicBezTo>
                    <a:pt x="598" y="472"/>
                    <a:pt x="598" y="472"/>
                    <a:pt x="598" y="472"/>
                  </a:cubicBezTo>
                  <a:cubicBezTo>
                    <a:pt x="606" y="472"/>
                    <a:pt x="613" y="465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320"/>
                    <a:pt x="613" y="320"/>
                    <a:pt x="613" y="320"/>
                  </a:cubicBezTo>
                  <a:cubicBezTo>
                    <a:pt x="615" y="315"/>
                    <a:pt x="619" y="310"/>
                    <a:pt x="624" y="310"/>
                  </a:cubicBezTo>
                  <a:cubicBezTo>
                    <a:pt x="635" y="310"/>
                    <a:pt x="645" y="310"/>
                    <a:pt x="651" y="319"/>
                  </a:cubicBezTo>
                  <a:cubicBezTo>
                    <a:pt x="655" y="325"/>
                    <a:pt x="657" y="331"/>
                    <a:pt x="661" y="336"/>
                  </a:cubicBezTo>
                  <a:cubicBezTo>
                    <a:pt x="671" y="353"/>
                    <a:pt x="693" y="355"/>
                    <a:pt x="705" y="340"/>
                  </a:cubicBezTo>
                  <a:cubicBezTo>
                    <a:pt x="718" y="325"/>
                    <a:pt x="722" y="303"/>
                    <a:pt x="722" y="283"/>
                  </a:cubicBezTo>
                  <a:cubicBezTo>
                    <a:pt x="722" y="263"/>
                    <a:pt x="718" y="242"/>
                    <a:pt x="705" y="227"/>
                  </a:cubicBezTo>
                  <a:cubicBezTo>
                    <a:pt x="693" y="211"/>
                    <a:pt x="671" y="213"/>
                    <a:pt x="661" y="230"/>
                  </a:cubicBezTo>
                  <a:cubicBezTo>
                    <a:pt x="657" y="235"/>
                    <a:pt x="655" y="241"/>
                    <a:pt x="651" y="247"/>
                  </a:cubicBezTo>
                  <a:cubicBezTo>
                    <a:pt x="645" y="256"/>
                    <a:pt x="635" y="256"/>
                    <a:pt x="624" y="256"/>
                  </a:cubicBezTo>
                  <a:cubicBezTo>
                    <a:pt x="619" y="256"/>
                    <a:pt x="615" y="251"/>
                    <a:pt x="613" y="247"/>
                  </a:cubicBezTo>
                  <a:cubicBezTo>
                    <a:pt x="613" y="104"/>
                    <a:pt x="613" y="104"/>
                    <a:pt x="613" y="104"/>
                  </a:cubicBezTo>
                  <a:cubicBezTo>
                    <a:pt x="613" y="96"/>
                    <a:pt x="609" y="89"/>
                    <a:pt x="602" y="85"/>
                  </a:cubicBezTo>
                  <a:cubicBezTo>
                    <a:pt x="600" y="84"/>
                    <a:pt x="598" y="82"/>
                    <a:pt x="595" y="81"/>
                  </a:cubicBezTo>
                  <a:cubicBezTo>
                    <a:pt x="520" y="29"/>
                    <a:pt x="437" y="0"/>
                    <a:pt x="345" y="0"/>
                  </a:cubicBezTo>
                  <a:cubicBezTo>
                    <a:pt x="147" y="9"/>
                    <a:pt x="0" y="128"/>
                    <a:pt x="25" y="345"/>
                  </a:cubicBezTo>
                  <a:cubicBezTo>
                    <a:pt x="29" y="385"/>
                    <a:pt x="37" y="424"/>
                    <a:pt x="49" y="461"/>
                  </a:cubicBezTo>
                  <a:cubicBezTo>
                    <a:pt x="52" y="467"/>
                    <a:pt x="57" y="472"/>
                    <a:pt x="64" y="472"/>
                  </a:cubicBezTo>
                  <a:cubicBezTo>
                    <a:pt x="271" y="472"/>
                    <a:pt x="271" y="472"/>
                    <a:pt x="271" y="472"/>
                  </a:cubicBezTo>
                  <a:cubicBezTo>
                    <a:pt x="258" y="461"/>
                    <a:pt x="250" y="446"/>
                    <a:pt x="250" y="4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1159;p47">
              <a:extLst>
                <a:ext uri="{FF2B5EF4-FFF2-40B4-BE49-F238E27FC236}">
                  <a16:creationId xmlns:a16="http://schemas.microsoft.com/office/drawing/2014/main" id="{B8FE0F30-7545-4A34-91C3-AB58FFC26E9E}"/>
                </a:ext>
              </a:extLst>
            </p:cNvPr>
            <p:cNvSpPr/>
            <p:nvPr/>
          </p:nvSpPr>
          <p:spPr>
            <a:xfrm>
              <a:off x="2903528" y="3560177"/>
              <a:ext cx="374670" cy="273617"/>
            </a:xfrm>
            <a:custGeom>
              <a:avLst/>
              <a:gdLst/>
              <a:ahLst/>
              <a:cxnLst/>
              <a:rect l="l" t="t" r="r" b="b"/>
              <a:pathLst>
                <a:path w="650" h="473" extrusionOk="0">
                  <a:moveTo>
                    <a:pt x="455" y="42"/>
                  </a:moveTo>
                  <a:cubicBezTo>
                    <a:pt x="455" y="58"/>
                    <a:pt x="448" y="74"/>
                    <a:pt x="435" y="84"/>
                  </a:cubicBezTo>
                  <a:cubicBezTo>
                    <a:pt x="417" y="100"/>
                    <a:pt x="391" y="108"/>
                    <a:pt x="361" y="107"/>
                  </a:cubicBezTo>
                  <a:cubicBezTo>
                    <a:pt x="332" y="108"/>
                    <a:pt x="306" y="100"/>
                    <a:pt x="288" y="84"/>
                  </a:cubicBezTo>
                  <a:cubicBezTo>
                    <a:pt x="275" y="74"/>
                    <a:pt x="268" y="58"/>
                    <a:pt x="268" y="42"/>
                  </a:cubicBezTo>
                  <a:cubicBezTo>
                    <a:pt x="268" y="26"/>
                    <a:pt x="275" y="11"/>
                    <a:pt x="28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16" y="0"/>
                    <a:pt x="109" y="7"/>
                    <a:pt x="109" y="15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07" y="186"/>
                    <a:pt x="104" y="190"/>
                    <a:pt x="98" y="191"/>
                  </a:cubicBezTo>
                  <a:cubicBezTo>
                    <a:pt x="88" y="191"/>
                    <a:pt x="78" y="191"/>
                    <a:pt x="71" y="181"/>
                  </a:cubicBezTo>
                  <a:cubicBezTo>
                    <a:pt x="68" y="176"/>
                    <a:pt x="65" y="170"/>
                    <a:pt x="62" y="164"/>
                  </a:cubicBezTo>
                  <a:cubicBezTo>
                    <a:pt x="51" y="148"/>
                    <a:pt x="30" y="146"/>
                    <a:pt x="17" y="161"/>
                  </a:cubicBezTo>
                  <a:cubicBezTo>
                    <a:pt x="5" y="176"/>
                    <a:pt x="0" y="198"/>
                    <a:pt x="1" y="218"/>
                  </a:cubicBezTo>
                  <a:cubicBezTo>
                    <a:pt x="0" y="238"/>
                    <a:pt x="5" y="259"/>
                    <a:pt x="17" y="274"/>
                  </a:cubicBezTo>
                  <a:cubicBezTo>
                    <a:pt x="30" y="289"/>
                    <a:pt x="51" y="288"/>
                    <a:pt x="62" y="271"/>
                  </a:cubicBezTo>
                  <a:cubicBezTo>
                    <a:pt x="65" y="265"/>
                    <a:pt x="68" y="259"/>
                    <a:pt x="71" y="254"/>
                  </a:cubicBezTo>
                  <a:cubicBezTo>
                    <a:pt x="78" y="244"/>
                    <a:pt x="88" y="244"/>
                    <a:pt x="98" y="245"/>
                  </a:cubicBezTo>
                  <a:cubicBezTo>
                    <a:pt x="104" y="245"/>
                    <a:pt x="107" y="250"/>
                    <a:pt x="109" y="254"/>
                  </a:cubicBezTo>
                  <a:cubicBezTo>
                    <a:pt x="109" y="457"/>
                    <a:pt x="109" y="457"/>
                    <a:pt x="109" y="457"/>
                  </a:cubicBezTo>
                  <a:cubicBezTo>
                    <a:pt x="109" y="466"/>
                    <a:pt x="118" y="473"/>
                    <a:pt x="127" y="470"/>
                  </a:cubicBezTo>
                  <a:cubicBezTo>
                    <a:pt x="132" y="468"/>
                    <a:pt x="138" y="466"/>
                    <a:pt x="143" y="464"/>
                  </a:cubicBezTo>
                  <a:cubicBezTo>
                    <a:pt x="264" y="406"/>
                    <a:pt x="377" y="334"/>
                    <a:pt x="477" y="243"/>
                  </a:cubicBezTo>
                  <a:cubicBezTo>
                    <a:pt x="549" y="178"/>
                    <a:pt x="607" y="105"/>
                    <a:pt x="646" y="21"/>
                  </a:cubicBezTo>
                  <a:cubicBezTo>
                    <a:pt x="650" y="11"/>
                    <a:pt x="643" y="0"/>
                    <a:pt x="632" y="0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448" y="11"/>
                    <a:pt x="455" y="26"/>
                    <a:pt x="455" y="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1160;p47">
              <a:extLst>
                <a:ext uri="{FF2B5EF4-FFF2-40B4-BE49-F238E27FC236}">
                  <a16:creationId xmlns:a16="http://schemas.microsoft.com/office/drawing/2014/main" id="{60FCA3C9-FBEA-4FED-AB29-E0F0E5B1BAAD}"/>
                </a:ext>
              </a:extLst>
            </p:cNvPr>
            <p:cNvSpPr/>
            <p:nvPr/>
          </p:nvSpPr>
          <p:spPr>
            <a:xfrm>
              <a:off x="2635397" y="3497189"/>
              <a:ext cx="313600" cy="337276"/>
            </a:xfrm>
            <a:custGeom>
              <a:avLst/>
              <a:gdLst/>
              <a:ahLst/>
              <a:cxnLst/>
              <a:rect l="l" t="t" r="r" b="b"/>
              <a:pathLst>
                <a:path w="544" h="583" extrusionOk="0">
                  <a:moveTo>
                    <a:pt x="502" y="420"/>
                  </a:moveTo>
                  <a:cubicBezTo>
                    <a:pt x="486" y="420"/>
                    <a:pt x="471" y="413"/>
                    <a:pt x="460" y="400"/>
                  </a:cubicBezTo>
                  <a:cubicBezTo>
                    <a:pt x="445" y="382"/>
                    <a:pt x="436" y="356"/>
                    <a:pt x="437" y="327"/>
                  </a:cubicBezTo>
                  <a:cubicBezTo>
                    <a:pt x="436" y="298"/>
                    <a:pt x="445" y="271"/>
                    <a:pt x="460" y="253"/>
                  </a:cubicBezTo>
                  <a:cubicBezTo>
                    <a:pt x="471" y="240"/>
                    <a:pt x="486" y="233"/>
                    <a:pt x="502" y="233"/>
                  </a:cubicBezTo>
                  <a:cubicBezTo>
                    <a:pt x="518" y="233"/>
                    <a:pt x="534" y="241"/>
                    <a:pt x="544" y="254"/>
                  </a:cubicBezTo>
                  <a:cubicBezTo>
                    <a:pt x="544" y="124"/>
                    <a:pt x="544" y="124"/>
                    <a:pt x="544" y="124"/>
                  </a:cubicBezTo>
                  <a:cubicBezTo>
                    <a:pt x="544" y="116"/>
                    <a:pt x="537" y="109"/>
                    <a:pt x="529" y="109"/>
                  </a:cubicBezTo>
                  <a:cubicBezTo>
                    <a:pt x="312" y="109"/>
                    <a:pt x="312" y="109"/>
                    <a:pt x="312" y="109"/>
                  </a:cubicBezTo>
                  <a:cubicBezTo>
                    <a:pt x="307" y="107"/>
                    <a:pt x="302" y="103"/>
                    <a:pt x="302" y="98"/>
                  </a:cubicBezTo>
                  <a:cubicBezTo>
                    <a:pt x="302" y="87"/>
                    <a:pt x="302" y="78"/>
                    <a:pt x="311" y="71"/>
                  </a:cubicBezTo>
                  <a:cubicBezTo>
                    <a:pt x="317" y="67"/>
                    <a:pt x="323" y="65"/>
                    <a:pt x="328" y="61"/>
                  </a:cubicBezTo>
                  <a:cubicBezTo>
                    <a:pt x="345" y="51"/>
                    <a:pt x="347" y="30"/>
                    <a:pt x="332" y="17"/>
                  </a:cubicBezTo>
                  <a:cubicBezTo>
                    <a:pt x="317" y="5"/>
                    <a:pt x="295" y="0"/>
                    <a:pt x="275" y="0"/>
                  </a:cubicBezTo>
                  <a:cubicBezTo>
                    <a:pt x="255" y="0"/>
                    <a:pt x="234" y="5"/>
                    <a:pt x="219" y="17"/>
                  </a:cubicBezTo>
                  <a:cubicBezTo>
                    <a:pt x="203" y="30"/>
                    <a:pt x="205" y="51"/>
                    <a:pt x="222" y="61"/>
                  </a:cubicBezTo>
                  <a:cubicBezTo>
                    <a:pt x="227" y="65"/>
                    <a:pt x="233" y="67"/>
                    <a:pt x="239" y="71"/>
                  </a:cubicBezTo>
                  <a:cubicBezTo>
                    <a:pt x="248" y="78"/>
                    <a:pt x="248" y="87"/>
                    <a:pt x="248" y="98"/>
                  </a:cubicBezTo>
                  <a:cubicBezTo>
                    <a:pt x="248" y="103"/>
                    <a:pt x="243" y="107"/>
                    <a:pt x="239" y="109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8" y="109"/>
                    <a:pt x="0" y="120"/>
                    <a:pt x="5" y="130"/>
                  </a:cubicBezTo>
                  <a:cubicBezTo>
                    <a:pt x="18" y="157"/>
                    <a:pt x="32" y="183"/>
                    <a:pt x="50" y="208"/>
                  </a:cubicBezTo>
                  <a:cubicBezTo>
                    <a:pt x="170" y="381"/>
                    <a:pt x="338" y="493"/>
                    <a:pt x="525" y="579"/>
                  </a:cubicBezTo>
                  <a:cubicBezTo>
                    <a:pt x="525" y="579"/>
                    <a:pt x="525" y="579"/>
                    <a:pt x="525" y="579"/>
                  </a:cubicBezTo>
                  <a:cubicBezTo>
                    <a:pt x="534" y="583"/>
                    <a:pt x="544" y="576"/>
                    <a:pt x="544" y="567"/>
                  </a:cubicBezTo>
                  <a:cubicBezTo>
                    <a:pt x="544" y="399"/>
                    <a:pt x="544" y="399"/>
                    <a:pt x="544" y="399"/>
                  </a:cubicBezTo>
                  <a:cubicBezTo>
                    <a:pt x="534" y="413"/>
                    <a:pt x="518" y="420"/>
                    <a:pt x="502" y="42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1161;p47">
              <a:extLst>
                <a:ext uri="{FF2B5EF4-FFF2-40B4-BE49-F238E27FC236}">
                  <a16:creationId xmlns:a16="http://schemas.microsoft.com/office/drawing/2014/main" id="{C97C01C7-D702-457B-A24C-90D5AEB9A088}"/>
                </a:ext>
              </a:extLst>
            </p:cNvPr>
            <p:cNvSpPr/>
            <p:nvPr/>
          </p:nvSpPr>
          <p:spPr>
            <a:xfrm>
              <a:off x="2966382" y="3253725"/>
              <a:ext cx="349261" cy="352241"/>
            </a:xfrm>
            <a:custGeom>
              <a:avLst/>
              <a:gdLst/>
              <a:ahLst/>
              <a:cxnLst/>
              <a:rect l="l" t="t" r="r" b="b"/>
              <a:pathLst>
                <a:path w="606" h="609" extrusionOk="0">
                  <a:moveTo>
                    <a:pt x="397" y="49"/>
                  </a:moveTo>
                  <a:cubicBezTo>
                    <a:pt x="262" y="0"/>
                    <a:pt x="137" y="39"/>
                    <a:pt x="19" y="109"/>
                  </a:cubicBezTo>
                  <a:cubicBezTo>
                    <a:pt x="17" y="110"/>
                    <a:pt x="15" y="111"/>
                    <a:pt x="13" y="112"/>
                  </a:cubicBezTo>
                  <a:cubicBezTo>
                    <a:pt x="5" y="116"/>
                    <a:pt x="0" y="124"/>
                    <a:pt x="0" y="132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11" y="225"/>
                    <a:pt x="26" y="217"/>
                    <a:pt x="43" y="217"/>
                  </a:cubicBezTo>
                  <a:cubicBezTo>
                    <a:pt x="59" y="217"/>
                    <a:pt x="74" y="225"/>
                    <a:pt x="85" y="237"/>
                  </a:cubicBezTo>
                  <a:cubicBezTo>
                    <a:pt x="100" y="256"/>
                    <a:pt x="108" y="282"/>
                    <a:pt x="108" y="311"/>
                  </a:cubicBezTo>
                  <a:cubicBezTo>
                    <a:pt x="108" y="340"/>
                    <a:pt x="100" y="366"/>
                    <a:pt x="85" y="385"/>
                  </a:cubicBezTo>
                  <a:cubicBezTo>
                    <a:pt x="74" y="398"/>
                    <a:pt x="59" y="405"/>
                    <a:pt x="43" y="405"/>
                  </a:cubicBezTo>
                  <a:cubicBezTo>
                    <a:pt x="26" y="405"/>
                    <a:pt x="11" y="397"/>
                    <a:pt x="0" y="384"/>
                  </a:cubicBezTo>
                  <a:cubicBezTo>
                    <a:pt x="0" y="485"/>
                    <a:pt x="0" y="485"/>
                    <a:pt x="0" y="485"/>
                  </a:cubicBezTo>
                  <a:cubicBezTo>
                    <a:pt x="0" y="493"/>
                    <a:pt x="7" y="500"/>
                    <a:pt x="15" y="500"/>
                  </a:cubicBezTo>
                  <a:cubicBezTo>
                    <a:pt x="216" y="500"/>
                    <a:pt x="216" y="500"/>
                    <a:pt x="216" y="500"/>
                  </a:cubicBezTo>
                  <a:cubicBezTo>
                    <a:pt x="221" y="502"/>
                    <a:pt x="225" y="505"/>
                    <a:pt x="225" y="511"/>
                  </a:cubicBezTo>
                  <a:cubicBezTo>
                    <a:pt x="226" y="521"/>
                    <a:pt x="226" y="531"/>
                    <a:pt x="216" y="538"/>
                  </a:cubicBezTo>
                  <a:cubicBezTo>
                    <a:pt x="211" y="541"/>
                    <a:pt x="205" y="544"/>
                    <a:pt x="199" y="547"/>
                  </a:cubicBezTo>
                  <a:cubicBezTo>
                    <a:pt x="183" y="558"/>
                    <a:pt x="181" y="579"/>
                    <a:pt x="196" y="592"/>
                  </a:cubicBezTo>
                  <a:cubicBezTo>
                    <a:pt x="211" y="604"/>
                    <a:pt x="233" y="609"/>
                    <a:pt x="252" y="609"/>
                  </a:cubicBezTo>
                  <a:cubicBezTo>
                    <a:pt x="272" y="609"/>
                    <a:pt x="294" y="604"/>
                    <a:pt x="309" y="592"/>
                  </a:cubicBezTo>
                  <a:cubicBezTo>
                    <a:pt x="324" y="579"/>
                    <a:pt x="322" y="558"/>
                    <a:pt x="306" y="547"/>
                  </a:cubicBezTo>
                  <a:cubicBezTo>
                    <a:pt x="300" y="544"/>
                    <a:pt x="294" y="541"/>
                    <a:pt x="289" y="538"/>
                  </a:cubicBezTo>
                  <a:cubicBezTo>
                    <a:pt x="279" y="531"/>
                    <a:pt x="279" y="521"/>
                    <a:pt x="279" y="511"/>
                  </a:cubicBezTo>
                  <a:cubicBezTo>
                    <a:pt x="280" y="505"/>
                    <a:pt x="284" y="502"/>
                    <a:pt x="289" y="500"/>
                  </a:cubicBezTo>
                  <a:cubicBezTo>
                    <a:pt x="547" y="500"/>
                    <a:pt x="547" y="500"/>
                    <a:pt x="547" y="500"/>
                  </a:cubicBezTo>
                  <a:cubicBezTo>
                    <a:pt x="554" y="500"/>
                    <a:pt x="559" y="496"/>
                    <a:pt x="561" y="490"/>
                  </a:cubicBezTo>
                  <a:cubicBezTo>
                    <a:pt x="574" y="451"/>
                    <a:pt x="583" y="411"/>
                    <a:pt x="588" y="368"/>
                  </a:cubicBezTo>
                  <a:cubicBezTo>
                    <a:pt x="606" y="217"/>
                    <a:pt x="540" y="101"/>
                    <a:pt x="397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9" name="Google Shape;1214;p47">
            <a:extLst>
              <a:ext uri="{FF2B5EF4-FFF2-40B4-BE49-F238E27FC236}">
                <a16:creationId xmlns:a16="http://schemas.microsoft.com/office/drawing/2014/main" id="{A8EA8E28-436E-418F-869B-FD424606F2B5}"/>
              </a:ext>
            </a:extLst>
          </p:cNvPr>
          <p:cNvGrpSpPr/>
          <p:nvPr/>
        </p:nvGrpSpPr>
        <p:grpSpPr>
          <a:xfrm>
            <a:off x="308258" y="2254980"/>
            <a:ext cx="445578" cy="445773"/>
            <a:chOff x="557511" y="3214925"/>
            <a:chExt cx="719836" cy="720150"/>
          </a:xfrm>
        </p:grpSpPr>
        <p:sp>
          <p:nvSpPr>
            <p:cNvPr id="30" name="Google Shape;1215;p47">
              <a:extLst>
                <a:ext uri="{FF2B5EF4-FFF2-40B4-BE49-F238E27FC236}">
                  <a16:creationId xmlns:a16="http://schemas.microsoft.com/office/drawing/2014/main" id="{327F2086-A8F0-43E8-BF66-BE4111948945}"/>
                </a:ext>
              </a:extLst>
            </p:cNvPr>
            <p:cNvSpPr/>
            <p:nvPr/>
          </p:nvSpPr>
          <p:spPr>
            <a:xfrm>
              <a:off x="557511" y="3214925"/>
              <a:ext cx="434543" cy="347863"/>
            </a:xfrm>
            <a:custGeom>
              <a:avLst/>
              <a:gdLst/>
              <a:ahLst/>
              <a:cxnLst/>
              <a:rect l="l" t="t" r="r" b="b"/>
              <a:pathLst>
                <a:path w="515" h="412" extrusionOk="0">
                  <a:moveTo>
                    <a:pt x="159" y="412"/>
                  </a:moveTo>
                  <a:cubicBezTo>
                    <a:pt x="147" y="402"/>
                    <a:pt x="139" y="388"/>
                    <a:pt x="139" y="373"/>
                  </a:cubicBezTo>
                  <a:cubicBezTo>
                    <a:pt x="139" y="358"/>
                    <a:pt x="146" y="344"/>
                    <a:pt x="158" y="334"/>
                  </a:cubicBezTo>
                  <a:cubicBezTo>
                    <a:pt x="175" y="319"/>
                    <a:pt x="200" y="312"/>
                    <a:pt x="227" y="312"/>
                  </a:cubicBezTo>
                  <a:cubicBezTo>
                    <a:pt x="254" y="312"/>
                    <a:pt x="278" y="319"/>
                    <a:pt x="296" y="334"/>
                  </a:cubicBezTo>
                  <a:cubicBezTo>
                    <a:pt x="307" y="344"/>
                    <a:pt x="314" y="358"/>
                    <a:pt x="314" y="373"/>
                  </a:cubicBezTo>
                  <a:cubicBezTo>
                    <a:pt x="314" y="388"/>
                    <a:pt x="307" y="402"/>
                    <a:pt x="295" y="412"/>
                  </a:cubicBezTo>
                  <a:cubicBezTo>
                    <a:pt x="402" y="412"/>
                    <a:pt x="402" y="412"/>
                    <a:pt x="402" y="412"/>
                  </a:cubicBezTo>
                  <a:cubicBezTo>
                    <a:pt x="408" y="412"/>
                    <a:pt x="413" y="407"/>
                    <a:pt x="413" y="401"/>
                  </a:cubicBezTo>
                  <a:cubicBezTo>
                    <a:pt x="413" y="262"/>
                    <a:pt x="413" y="262"/>
                    <a:pt x="413" y="262"/>
                  </a:cubicBezTo>
                  <a:cubicBezTo>
                    <a:pt x="414" y="258"/>
                    <a:pt x="418" y="253"/>
                    <a:pt x="423" y="253"/>
                  </a:cubicBezTo>
                  <a:cubicBezTo>
                    <a:pt x="433" y="253"/>
                    <a:pt x="442" y="253"/>
                    <a:pt x="448" y="262"/>
                  </a:cubicBezTo>
                  <a:cubicBezTo>
                    <a:pt x="452" y="267"/>
                    <a:pt x="454" y="272"/>
                    <a:pt x="457" y="277"/>
                  </a:cubicBezTo>
                  <a:cubicBezTo>
                    <a:pt x="467" y="293"/>
                    <a:pt x="487" y="294"/>
                    <a:pt x="499" y="280"/>
                  </a:cubicBezTo>
                  <a:cubicBezTo>
                    <a:pt x="510" y="266"/>
                    <a:pt x="515" y="246"/>
                    <a:pt x="514" y="228"/>
                  </a:cubicBezTo>
                  <a:cubicBezTo>
                    <a:pt x="515" y="210"/>
                    <a:pt x="510" y="190"/>
                    <a:pt x="499" y="176"/>
                  </a:cubicBezTo>
                  <a:cubicBezTo>
                    <a:pt x="487" y="161"/>
                    <a:pt x="467" y="162"/>
                    <a:pt x="457" y="178"/>
                  </a:cubicBezTo>
                  <a:cubicBezTo>
                    <a:pt x="454" y="183"/>
                    <a:pt x="452" y="189"/>
                    <a:pt x="448" y="194"/>
                  </a:cubicBezTo>
                  <a:cubicBezTo>
                    <a:pt x="442" y="203"/>
                    <a:pt x="433" y="203"/>
                    <a:pt x="423" y="203"/>
                  </a:cubicBezTo>
                  <a:cubicBezTo>
                    <a:pt x="418" y="202"/>
                    <a:pt x="414" y="198"/>
                    <a:pt x="413" y="194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5"/>
                    <a:pt x="408" y="0"/>
                    <a:pt x="40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7"/>
                    <a:pt x="5" y="412"/>
                    <a:pt x="11" y="412"/>
                  </a:cubicBezTo>
                  <a:lnTo>
                    <a:pt x="159" y="4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1216;p47">
              <a:extLst>
                <a:ext uri="{FF2B5EF4-FFF2-40B4-BE49-F238E27FC236}">
                  <a16:creationId xmlns:a16="http://schemas.microsoft.com/office/drawing/2014/main" id="{CC34A510-FDFF-4795-823E-525BFBBB8696}"/>
                </a:ext>
              </a:extLst>
            </p:cNvPr>
            <p:cNvSpPr/>
            <p:nvPr/>
          </p:nvSpPr>
          <p:spPr>
            <a:xfrm>
              <a:off x="929646" y="3214925"/>
              <a:ext cx="347700" cy="434664"/>
            </a:xfrm>
            <a:custGeom>
              <a:avLst/>
              <a:gdLst/>
              <a:ahLst/>
              <a:cxnLst/>
              <a:rect l="l" t="t" r="r" b="b"/>
              <a:pathLst>
                <a:path w="412" h="515" extrusionOk="0">
                  <a:moveTo>
                    <a:pt x="0" y="160"/>
                  </a:moveTo>
                  <a:cubicBezTo>
                    <a:pt x="10" y="148"/>
                    <a:pt x="24" y="140"/>
                    <a:pt x="39" y="140"/>
                  </a:cubicBezTo>
                  <a:cubicBezTo>
                    <a:pt x="54" y="140"/>
                    <a:pt x="68" y="147"/>
                    <a:pt x="78" y="159"/>
                  </a:cubicBezTo>
                  <a:cubicBezTo>
                    <a:pt x="93" y="176"/>
                    <a:pt x="100" y="201"/>
                    <a:pt x="100" y="228"/>
                  </a:cubicBezTo>
                  <a:cubicBezTo>
                    <a:pt x="100" y="255"/>
                    <a:pt x="93" y="279"/>
                    <a:pt x="78" y="296"/>
                  </a:cubicBezTo>
                  <a:cubicBezTo>
                    <a:pt x="68" y="308"/>
                    <a:pt x="54" y="315"/>
                    <a:pt x="39" y="315"/>
                  </a:cubicBezTo>
                  <a:cubicBezTo>
                    <a:pt x="24" y="315"/>
                    <a:pt x="10" y="308"/>
                    <a:pt x="0" y="296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09"/>
                    <a:pt x="5" y="414"/>
                    <a:pt x="11" y="414"/>
                  </a:cubicBezTo>
                  <a:cubicBezTo>
                    <a:pt x="150" y="414"/>
                    <a:pt x="150" y="414"/>
                    <a:pt x="150" y="414"/>
                  </a:cubicBezTo>
                  <a:cubicBezTo>
                    <a:pt x="154" y="415"/>
                    <a:pt x="159" y="419"/>
                    <a:pt x="159" y="424"/>
                  </a:cubicBezTo>
                  <a:cubicBezTo>
                    <a:pt x="159" y="434"/>
                    <a:pt x="159" y="443"/>
                    <a:pt x="150" y="449"/>
                  </a:cubicBezTo>
                  <a:cubicBezTo>
                    <a:pt x="145" y="452"/>
                    <a:pt x="140" y="455"/>
                    <a:pt x="135" y="458"/>
                  </a:cubicBezTo>
                  <a:cubicBezTo>
                    <a:pt x="119" y="468"/>
                    <a:pt x="118" y="488"/>
                    <a:pt x="132" y="500"/>
                  </a:cubicBezTo>
                  <a:cubicBezTo>
                    <a:pt x="146" y="511"/>
                    <a:pt x="166" y="515"/>
                    <a:pt x="184" y="515"/>
                  </a:cubicBezTo>
                  <a:cubicBezTo>
                    <a:pt x="202" y="515"/>
                    <a:pt x="222" y="511"/>
                    <a:pt x="236" y="500"/>
                  </a:cubicBezTo>
                  <a:cubicBezTo>
                    <a:pt x="251" y="488"/>
                    <a:pt x="250" y="468"/>
                    <a:pt x="234" y="458"/>
                  </a:cubicBezTo>
                  <a:cubicBezTo>
                    <a:pt x="229" y="455"/>
                    <a:pt x="223" y="452"/>
                    <a:pt x="218" y="449"/>
                  </a:cubicBezTo>
                  <a:cubicBezTo>
                    <a:pt x="209" y="443"/>
                    <a:pt x="209" y="434"/>
                    <a:pt x="209" y="424"/>
                  </a:cubicBezTo>
                  <a:cubicBezTo>
                    <a:pt x="210" y="419"/>
                    <a:pt x="214" y="415"/>
                    <a:pt x="218" y="414"/>
                  </a:cubicBezTo>
                  <a:cubicBezTo>
                    <a:pt x="400" y="414"/>
                    <a:pt x="400" y="414"/>
                    <a:pt x="400" y="414"/>
                  </a:cubicBezTo>
                  <a:cubicBezTo>
                    <a:pt x="407" y="414"/>
                    <a:pt x="412" y="409"/>
                    <a:pt x="412" y="402"/>
                  </a:cubicBezTo>
                  <a:cubicBezTo>
                    <a:pt x="412" y="12"/>
                    <a:pt x="412" y="12"/>
                    <a:pt x="412" y="12"/>
                  </a:cubicBezTo>
                  <a:cubicBezTo>
                    <a:pt x="412" y="5"/>
                    <a:pt x="407" y="0"/>
                    <a:pt x="40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1217;p47">
              <a:extLst>
                <a:ext uri="{FF2B5EF4-FFF2-40B4-BE49-F238E27FC236}">
                  <a16:creationId xmlns:a16="http://schemas.microsoft.com/office/drawing/2014/main" id="{58F3185D-A36E-4EB6-AC6A-4CF8A52364E6}"/>
                </a:ext>
              </a:extLst>
            </p:cNvPr>
            <p:cNvSpPr/>
            <p:nvPr/>
          </p:nvSpPr>
          <p:spPr>
            <a:xfrm>
              <a:off x="557511" y="3500411"/>
              <a:ext cx="347040" cy="434664"/>
            </a:xfrm>
            <a:custGeom>
              <a:avLst/>
              <a:gdLst/>
              <a:ahLst/>
              <a:cxnLst/>
              <a:rect l="l" t="t" r="r" b="b"/>
              <a:pathLst>
                <a:path w="411" h="515" extrusionOk="0">
                  <a:moveTo>
                    <a:pt x="411" y="356"/>
                  </a:moveTo>
                  <a:cubicBezTo>
                    <a:pt x="401" y="368"/>
                    <a:pt x="387" y="376"/>
                    <a:pt x="372" y="376"/>
                  </a:cubicBezTo>
                  <a:cubicBezTo>
                    <a:pt x="357" y="376"/>
                    <a:pt x="343" y="369"/>
                    <a:pt x="333" y="357"/>
                  </a:cubicBezTo>
                  <a:cubicBezTo>
                    <a:pt x="318" y="340"/>
                    <a:pt x="311" y="315"/>
                    <a:pt x="311" y="288"/>
                  </a:cubicBezTo>
                  <a:cubicBezTo>
                    <a:pt x="311" y="261"/>
                    <a:pt x="318" y="237"/>
                    <a:pt x="333" y="219"/>
                  </a:cubicBezTo>
                  <a:cubicBezTo>
                    <a:pt x="343" y="207"/>
                    <a:pt x="357" y="201"/>
                    <a:pt x="372" y="201"/>
                  </a:cubicBezTo>
                  <a:cubicBezTo>
                    <a:pt x="387" y="201"/>
                    <a:pt x="401" y="208"/>
                    <a:pt x="411" y="220"/>
                  </a:cubicBezTo>
                  <a:cubicBezTo>
                    <a:pt x="411" y="113"/>
                    <a:pt x="411" y="113"/>
                    <a:pt x="411" y="113"/>
                  </a:cubicBezTo>
                  <a:cubicBezTo>
                    <a:pt x="411" y="107"/>
                    <a:pt x="406" y="102"/>
                    <a:pt x="400" y="102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57" y="100"/>
                    <a:pt x="252" y="97"/>
                    <a:pt x="252" y="92"/>
                  </a:cubicBezTo>
                  <a:cubicBezTo>
                    <a:pt x="252" y="82"/>
                    <a:pt x="252" y="73"/>
                    <a:pt x="261" y="67"/>
                  </a:cubicBezTo>
                  <a:cubicBezTo>
                    <a:pt x="266" y="63"/>
                    <a:pt x="271" y="61"/>
                    <a:pt x="276" y="58"/>
                  </a:cubicBezTo>
                  <a:cubicBezTo>
                    <a:pt x="293" y="48"/>
                    <a:pt x="294" y="28"/>
                    <a:pt x="279" y="16"/>
                  </a:cubicBezTo>
                  <a:cubicBezTo>
                    <a:pt x="265" y="5"/>
                    <a:pt x="245" y="0"/>
                    <a:pt x="227" y="1"/>
                  </a:cubicBezTo>
                  <a:cubicBezTo>
                    <a:pt x="209" y="0"/>
                    <a:pt x="189" y="5"/>
                    <a:pt x="175" y="16"/>
                  </a:cubicBezTo>
                  <a:cubicBezTo>
                    <a:pt x="160" y="28"/>
                    <a:pt x="161" y="48"/>
                    <a:pt x="177" y="58"/>
                  </a:cubicBezTo>
                  <a:cubicBezTo>
                    <a:pt x="182" y="61"/>
                    <a:pt x="188" y="63"/>
                    <a:pt x="193" y="67"/>
                  </a:cubicBezTo>
                  <a:cubicBezTo>
                    <a:pt x="202" y="73"/>
                    <a:pt x="202" y="82"/>
                    <a:pt x="202" y="92"/>
                  </a:cubicBezTo>
                  <a:cubicBezTo>
                    <a:pt x="201" y="97"/>
                    <a:pt x="197" y="100"/>
                    <a:pt x="193" y="10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5" y="102"/>
                    <a:pt x="0" y="107"/>
                    <a:pt x="0" y="113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10"/>
                    <a:pt x="5" y="515"/>
                    <a:pt x="11" y="515"/>
                  </a:cubicBezTo>
                  <a:cubicBezTo>
                    <a:pt x="400" y="515"/>
                    <a:pt x="400" y="515"/>
                    <a:pt x="400" y="515"/>
                  </a:cubicBezTo>
                  <a:cubicBezTo>
                    <a:pt x="406" y="515"/>
                    <a:pt x="411" y="510"/>
                    <a:pt x="411" y="504"/>
                  </a:cubicBezTo>
                  <a:lnTo>
                    <a:pt x="411" y="35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1218;p47">
              <a:extLst>
                <a:ext uri="{FF2B5EF4-FFF2-40B4-BE49-F238E27FC236}">
                  <a16:creationId xmlns:a16="http://schemas.microsoft.com/office/drawing/2014/main" id="{6DC3A248-DF38-4A96-A5B9-31645AE5F4E6}"/>
                </a:ext>
              </a:extLst>
            </p:cNvPr>
            <p:cNvSpPr/>
            <p:nvPr/>
          </p:nvSpPr>
          <p:spPr>
            <a:xfrm>
              <a:off x="842804" y="3588202"/>
              <a:ext cx="434543" cy="346873"/>
            </a:xfrm>
            <a:custGeom>
              <a:avLst/>
              <a:gdLst/>
              <a:ahLst/>
              <a:cxnLst/>
              <a:rect l="l" t="t" r="r" b="b"/>
              <a:pathLst>
                <a:path w="515" h="411" extrusionOk="0">
                  <a:moveTo>
                    <a:pt x="355" y="0"/>
                  </a:moveTo>
                  <a:cubicBezTo>
                    <a:pt x="367" y="10"/>
                    <a:pt x="375" y="24"/>
                    <a:pt x="375" y="39"/>
                  </a:cubicBezTo>
                  <a:cubicBezTo>
                    <a:pt x="375" y="54"/>
                    <a:pt x="368" y="68"/>
                    <a:pt x="356" y="78"/>
                  </a:cubicBezTo>
                  <a:cubicBezTo>
                    <a:pt x="339" y="93"/>
                    <a:pt x="314" y="100"/>
                    <a:pt x="287" y="100"/>
                  </a:cubicBezTo>
                  <a:cubicBezTo>
                    <a:pt x="260" y="100"/>
                    <a:pt x="236" y="93"/>
                    <a:pt x="219" y="78"/>
                  </a:cubicBezTo>
                  <a:cubicBezTo>
                    <a:pt x="207" y="68"/>
                    <a:pt x="200" y="54"/>
                    <a:pt x="200" y="39"/>
                  </a:cubicBezTo>
                  <a:cubicBezTo>
                    <a:pt x="200" y="24"/>
                    <a:pt x="207" y="10"/>
                    <a:pt x="219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6" y="0"/>
                    <a:pt x="101" y="5"/>
                    <a:pt x="101" y="11"/>
                  </a:cubicBezTo>
                  <a:cubicBezTo>
                    <a:pt x="101" y="150"/>
                    <a:pt x="101" y="150"/>
                    <a:pt x="101" y="150"/>
                  </a:cubicBezTo>
                  <a:cubicBezTo>
                    <a:pt x="100" y="154"/>
                    <a:pt x="96" y="159"/>
                    <a:pt x="91" y="159"/>
                  </a:cubicBezTo>
                  <a:cubicBezTo>
                    <a:pt x="81" y="159"/>
                    <a:pt x="72" y="159"/>
                    <a:pt x="66" y="150"/>
                  </a:cubicBezTo>
                  <a:cubicBezTo>
                    <a:pt x="63" y="145"/>
                    <a:pt x="60" y="140"/>
                    <a:pt x="57" y="135"/>
                  </a:cubicBezTo>
                  <a:cubicBezTo>
                    <a:pt x="47" y="118"/>
                    <a:pt x="27" y="117"/>
                    <a:pt x="15" y="132"/>
                  </a:cubicBezTo>
                  <a:cubicBezTo>
                    <a:pt x="4" y="146"/>
                    <a:pt x="0" y="166"/>
                    <a:pt x="0" y="184"/>
                  </a:cubicBezTo>
                  <a:cubicBezTo>
                    <a:pt x="0" y="202"/>
                    <a:pt x="4" y="222"/>
                    <a:pt x="15" y="236"/>
                  </a:cubicBezTo>
                  <a:cubicBezTo>
                    <a:pt x="27" y="251"/>
                    <a:pt x="47" y="250"/>
                    <a:pt x="57" y="234"/>
                  </a:cubicBezTo>
                  <a:cubicBezTo>
                    <a:pt x="60" y="229"/>
                    <a:pt x="63" y="223"/>
                    <a:pt x="66" y="218"/>
                  </a:cubicBezTo>
                  <a:cubicBezTo>
                    <a:pt x="72" y="209"/>
                    <a:pt x="81" y="209"/>
                    <a:pt x="91" y="209"/>
                  </a:cubicBezTo>
                  <a:cubicBezTo>
                    <a:pt x="96" y="210"/>
                    <a:pt x="100" y="214"/>
                    <a:pt x="101" y="218"/>
                  </a:cubicBezTo>
                  <a:cubicBezTo>
                    <a:pt x="101" y="400"/>
                    <a:pt x="101" y="400"/>
                    <a:pt x="101" y="400"/>
                  </a:cubicBezTo>
                  <a:cubicBezTo>
                    <a:pt x="101" y="406"/>
                    <a:pt x="106" y="411"/>
                    <a:pt x="113" y="411"/>
                  </a:cubicBezTo>
                  <a:cubicBezTo>
                    <a:pt x="503" y="411"/>
                    <a:pt x="503" y="411"/>
                    <a:pt x="503" y="411"/>
                  </a:cubicBezTo>
                  <a:cubicBezTo>
                    <a:pt x="510" y="411"/>
                    <a:pt x="515" y="406"/>
                    <a:pt x="515" y="400"/>
                  </a:cubicBezTo>
                  <a:cubicBezTo>
                    <a:pt x="515" y="11"/>
                    <a:pt x="515" y="11"/>
                    <a:pt x="515" y="11"/>
                  </a:cubicBezTo>
                  <a:cubicBezTo>
                    <a:pt x="515" y="5"/>
                    <a:pt x="510" y="0"/>
                    <a:pt x="503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4" name="Google Shape;1180;p47">
            <a:extLst>
              <a:ext uri="{FF2B5EF4-FFF2-40B4-BE49-F238E27FC236}">
                <a16:creationId xmlns:a16="http://schemas.microsoft.com/office/drawing/2014/main" id="{0D63FAD5-86C9-49DC-84A3-D06E0BB2B440}"/>
              </a:ext>
            </a:extLst>
          </p:cNvPr>
          <p:cNvGrpSpPr/>
          <p:nvPr/>
        </p:nvGrpSpPr>
        <p:grpSpPr>
          <a:xfrm>
            <a:off x="368437" y="3036165"/>
            <a:ext cx="303698" cy="445825"/>
            <a:chOff x="655600" y="3183978"/>
            <a:chExt cx="490627" cy="720234"/>
          </a:xfrm>
        </p:grpSpPr>
        <p:sp>
          <p:nvSpPr>
            <p:cNvPr id="35" name="Google Shape;1181;p47">
              <a:extLst>
                <a:ext uri="{FF2B5EF4-FFF2-40B4-BE49-F238E27FC236}">
                  <a16:creationId xmlns:a16="http://schemas.microsoft.com/office/drawing/2014/main" id="{9C10997B-32AF-4B9C-BE20-A5FA6144AD18}"/>
                </a:ext>
              </a:extLst>
            </p:cNvPr>
            <p:cNvSpPr/>
            <p:nvPr/>
          </p:nvSpPr>
          <p:spPr>
            <a:xfrm>
              <a:off x="781315" y="3461564"/>
              <a:ext cx="274086" cy="162243"/>
            </a:xfrm>
            <a:custGeom>
              <a:avLst/>
              <a:gdLst/>
              <a:ahLst/>
              <a:cxnLst/>
              <a:rect l="l" t="t" r="r" b="b"/>
              <a:pathLst>
                <a:path w="513" h="302" extrusionOk="0">
                  <a:moveTo>
                    <a:pt x="447" y="170"/>
                  </a:moveTo>
                  <a:cubicBezTo>
                    <a:pt x="454" y="167"/>
                    <a:pt x="462" y="168"/>
                    <a:pt x="468" y="172"/>
                  </a:cubicBezTo>
                  <a:cubicBezTo>
                    <a:pt x="474" y="175"/>
                    <a:pt x="478" y="182"/>
                    <a:pt x="479" y="189"/>
                  </a:cubicBezTo>
                  <a:cubicBezTo>
                    <a:pt x="511" y="137"/>
                    <a:pt x="511" y="137"/>
                    <a:pt x="511" y="137"/>
                  </a:cubicBezTo>
                  <a:cubicBezTo>
                    <a:pt x="513" y="133"/>
                    <a:pt x="511" y="127"/>
                    <a:pt x="507" y="125"/>
                  </a:cubicBezTo>
                  <a:cubicBezTo>
                    <a:pt x="466" y="104"/>
                    <a:pt x="418" y="87"/>
                    <a:pt x="363" y="73"/>
                  </a:cubicBezTo>
                  <a:cubicBezTo>
                    <a:pt x="339" y="68"/>
                    <a:pt x="220" y="38"/>
                    <a:pt x="197" y="31"/>
                  </a:cubicBezTo>
                  <a:cubicBezTo>
                    <a:pt x="153" y="20"/>
                    <a:pt x="118" y="10"/>
                    <a:pt x="89" y="1"/>
                  </a:cubicBezTo>
                  <a:cubicBezTo>
                    <a:pt x="85" y="0"/>
                    <a:pt x="80" y="2"/>
                    <a:pt x="78" y="6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4" y="76"/>
                    <a:pt x="51" y="78"/>
                    <a:pt x="49" y="77"/>
                  </a:cubicBezTo>
                  <a:cubicBezTo>
                    <a:pt x="45" y="76"/>
                    <a:pt x="41" y="74"/>
                    <a:pt x="39" y="69"/>
                  </a:cubicBezTo>
                  <a:cubicBezTo>
                    <a:pt x="38" y="67"/>
                    <a:pt x="38" y="64"/>
                    <a:pt x="37" y="61"/>
                  </a:cubicBezTo>
                  <a:cubicBezTo>
                    <a:pt x="35" y="52"/>
                    <a:pt x="27" y="48"/>
                    <a:pt x="19" y="53"/>
                  </a:cubicBezTo>
                  <a:cubicBezTo>
                    <a:pt x="12" y="58"/>
                    <a:pt x="7" y="66"/>
                    <a:pt x="4" y="74"/>
                  </a:cubicBezTo>
                  <a:cubicBezTo>
                    <a:pt x="1" y="83"/>
                    <a:pt x="0" y="93"/>
                    <a:pt x="3" y="101"/>
                  </a:cubicBezTo>
                  <a:cubicBezTo>
                    <a:pt x="6" y="109"/>
                    <a:pt x="15" y="111"/>
                    <a:pt x="22" y="106"/>
                  </a:cubicBezTo>
                  <a:cubicBezTo>
                    <a:pt x="24" y="104"/>
                    <a:pt x="26" y="102"/>
                    <a:pt x="29" y="100"/>
                  </a:cubicBezTo>
                  <a:cubicBezTo>
                    <a:pt x="33" y="97"/>
                    <a:pt x="37" y="98"/>
                    <a:pt x="41" y="100"/>
                  </a:cubicBezTo>
                  <a:cubicBezTo>
                    <a:pt x="44" y="101"/>
                    <a:pt x="44" y="103"/>
                    <a:pt x="45" y="106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8" y="183"/>
                    <a:pt x="21" y="188"/>
                    <a:pt x="25" y="189"/>
                  </a:cubicBezTo>
                  <a:cubicBezTo>
                    <a:pt x="53" y="198"/>
                    <a:pt x="81" y="206"/>
                    <a:pt x="111" y="214"/>
                  </a:cubicBezTo>
                  <a:cubicBezTo>
                    <a:pt x="135" y="220"/>
                    <a:pt x="278" y="256"/>
                    <a:pt x="301" y="261"/>
                  </a:cubicBezTo>
                  <a:cubicBezTo>
                    <a:pt x="346" y="272"/>
                    <a:pt x="380" y="285"/>
                    <a:pt x="404" y="299"/>
                  </a:cubicBezTo>
                  <a:cubicBezTo>
                    <a:pt x="408" y="302"/>
                    <a:pt x="414" y="300"/>
                    <a:pt x="416" y="296"/>
                  </a:cubicBezTo>
                  <a:cubicBezTo>
                    <a:pt x="446" y="245"/>
                    <a:pt x="446" y="245"/>
                    <a:pt x="446" y="245"/>
                  </a:cubicBezTo>
                  <a:cubicBezTo>
                    <a:pt x="439" y="248"/>
                    <a:pt x="432" y="247"/>
                    <a:pt x="425" y="243"/>
                  </a:cubicBezTo>
                  <a:cubicBezTo>
                    <a:pt x="419" y="240"/>
                    <a:pt x="415" y="234"/>
                    <a:pt x="414" y="226"/>
                  </a:cubicBezTo>
                  <a:cubicBezTo>
                    <a:pt x="412" y="216"/>
                    <a:pt x="415" y="204"/>
                    <a:pt x="422" y="193"/>
                  </a:cubicBezTo>
                  <a:cubicBezTo>
                    <a:pt x="428" y="182"/>
                    <a:pt x="437" y="173"/>
                    <a:pt x="447" y="1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1182;p47">
              <a:extLst>
                <a:ext uri="{FF2B5EF4-FFF2-40B4-BE49-F238E27FC236}">
                  <a16:creationId xmlns:a16="http://schemas.microsoft.com/office/drawing/2014/main" id="{A5B67A03-BBBA-4AFA-AA06-5F33C7981FBB}"/>
                </a:ext>
              </a:extLst>
            </p:cNvPr>
            <p:cNvSpPr/>
            <p:nvPr/>
          </p:nvSpPr>
          <p:spPr>
            <a:xfrm>
              <a:off x="850087" y="3183978"/>
              <a:ext cx="259850" cy="244775"/>
            </a:xfrm>
            <a:custGeom>
              <a:avLst/>
              <a:gdLst/>
              <a:ahLst/>
              <a:cxnLst/>
              <a:rect l="l" t="t" r="r" b="b"/>
              <a:pathLst>
                <a:path w="486" h="456" extrusionOk="0">
                  <a:moveTo>
                    <a:pt x="0" y="212"/>
                  </a:moveTo>
                  <a:cubicBezTo>
                    <a:pt x="4" y="206"/>
                    <a:pt x="11" y="203"/>
                    <a:pt x="18" y="203"/>
                  </a:cubicBezTo>
                  <a:cubicBezTo>
                    <a:pt x="26" y="203"/>
                    <a:pt x="32" y="206"/>
                    <a:pt x="37" y="212"/>
                  </a:cubicBezTo>
                  <a:cubicBezTo>
                    <a:pt x="44" y="220"/>
                    <a:pt x="48" y="232"/>
                    <a:pt x="47" y="245"/>
                  </a:cubicBezTo>
                  <a:cubicBezTo>
                    <a:pt x="48" y="258"/>
                    <a:pt x="44" y="269"/>
                    <a:pt x="37" y="277"/>
                  </a:cubicBezTo>
                  <a:cubicBezTo>
                    <a:pt x="32" y="283"/>
                    <a:pt x="26" y="286"/>
                    <a:pt x="18" y="286"/>
                  </a:cubicBezTo>
                  <a:cubicBezTo>
                    <a:pt x="11" y="286"/>
                    <a:pt x="4" y="283"/>
                    <a:pt x="0" y="277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6"/>
                    <a:pt x="4" y="340"/>
                    <a:pt x="9" y="340"/>
                  </a:cubicBezTo>
                  <a:cubicBezTo>
                    <a:pt x="31" y="337"/>
                    <a:pt x="55" y="336"/>
                    <a:pt x="83" y="336"/>
                  </a:cubicBezTo>
                  <a:cubicBezTo>
                    <a:pt x="202" y="336"/>
                    <a:pt x="321" y="425"/>
                    <a:pt x="321" y="425"/>
                  </a:cubicBezTo>
                  <a:cubicBezTo>
                    <a:pt x="368" y="456"/>
                    <a:pt x="397" y="454"/>
                    <a:pt x="436" y="417"/>
                  </a:cubicBezTo>
                  <a:cubicBezTo>
                    <a:pt x="436" y="417"/>
                    <a:pt x="486" y="374"/>
                    <a:pt x="486" y="334"/>
                  </a:cubicBezTo>
                  <a:cubicBezTo>
                    <a:pt x="486" y="273"/>
                    <a:pt x="343" y="186"/>
                    <a:pt x="190" y="155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90" y="22"/>
                    <a:pt x="163" y="0"/>
                    <a:pt x="13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2"/>
                    <a:pt x="0" y="4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lnTo>
                    <a:pt x="0" y="2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1183;p47">
              <a:extLst>
                <a:ext uri="{FF2B5EF4-FFF2-40B4-BE49-F238E27FC236}">
                  <a16:creationId xmlns:a16="http://schemas.microsoft.com/office/drawing/2014/main" id="{1D2C9548-EDC5-4A4F-AEE6-F99377B597AD}"/>
                </a:ext>
              </a:extLst>
            </p:cNvPr>
            <p:cNvSpPr/>
            <p:nvPr/>
          </p:nvSpPr>
          <p:spPr>
            <a:xfrm>
              <a:off x="655600" y="3264496"/>
              <a:ext cx="213333" cy="294294"/>
            </a:xfrm>
            <a:custGeom>
              <a:avLst/>
              <a:gdLst/>
              <a:ahLst/>
              <a:cxnLst/>
              <a:rect l="l" t="t" r="r" b="b"/>
              <a:pathLst>
                <a:path w="399" h="548" extrusionOk="0">
                  <a:moveTo>
                    <a:pt x="242" y="541"/>
                  </a:moveTo>
                  <a:cubicBezTo>
                    <a:pt x="262" y="483"/>
                    <a:pt x="262" y="483"/>
                    <a:pt x="262" y="483"/>
                  </a:cubicBezTo>
                  <a:cubicBezTo>
                    <a:pt x="255" y="488"/>
                    <a:pt x="248" y="489"/>
                    <a:pt x="241" y="486"/>
                  </a:cubicBezTo>
                  <a:cubicBezTo>
                    <a:pt x="234" y="484"/>
                    <a:pt x="229" y="479"/>
                    <a:pt x="226" y="472"/>
                  </a:cubicBezTo>
                  <a:cubicBezTo>
                    <a:pt x="222" y="462"/>
                    <a:pt x="223" y="450"/>
                    <a:pt x="227" y="437"/>
                  </a:cubicBezTo>
                  <a:cubicBezTo>
                    <a:pt x="231" y="425"/>
                    <a:pt x="238" y="415"/>
                    <a:pt x="247" y="410"/>
                  </a:cubicBezTo>
                  <a:cubicBezTo>
                    <a:pt x="254" y="406"/>
                    <a:pt x="261" y="405"/>
                    <a:pt x="268" y="407"/>
                  </a:cubicBezTo>
                  <a:cubicBezTo>
                    <a:pt x="275" y="409"/>
                    <a:pt x="280" y="415"/>
                    <a:pt x="283" y="422"/>
                  </a:cubicBezTo>
                  <a:cubicBezTo>
                    <a:pt x="301" y="369"/>
                    <a:pt x="301" y="369"/>
                    <a:pt x="301" y="369"/>
                  </a:cubicBezTo>
                  <a:cubicBezTo>
                    <a:pt x="302" y="364"/>
                    <a:pt x="300" y="359"/>
                    <a:pt x="296" y="358"/>
                  </a:cubicBezTo>
                  <a:cubicBezTo>
                    <a:pt x="238" y="335"/>
                    <a:pt x="219" y="315"/>
                    <a:pt x="219" y="287"/>
                  </a:cubicBezTo>
                  <a:cubicBezTo>
                    <a:pt x="219" y="250"/>
                    <a:pt x="254" y="211"/>
                    <a:pt x="343" y="194"/>
                  </a:cubicBezTo>
                  <a:cubicBezTo>
                    <a:pt x="347" y="193"/>
                    <a:pt x="350" y="190"/>
                    <a:pt x="350" y="186"/>
                  </a:cubicBezTo>
                  <a:cubicBezTo>
                    <a:pt x="350" y="111"/>
                    <a:pt x="350" y="111"/>
                    <a:pt x="350" y="111"/>
                  </a:cubicBezTo>
                  <a:cubicBezTo>
                    <a:pt x="351" y="109"/>
                    <a:pt x="353" y="107"/>
                    <a:pt x="355" y="107"/>
                  </a:cubicBezTo>
                  <a:cubicBezTo>
                    <a:pt x="360" y="106"/>
                    <a:pt x="364" y="107"/>
                    <a:pt x="367" y="111"/>
                  </a:cubicBezTo>
                  <a:cubicBezTo>
                    <a:pt x="369" y="113"/>
                    <a:pt x="370" y="116"/>
                    <a:pt x="371" y="118"/>
                  </a:cubicBezTo>
                  <a:cubicBezTo>
                    <a:pt x="376" y="126"/>
                    <a:pt x="385" y="127"/>
                    <a:pt x="391" y="120"/>
                  </a:cubicBezTo>
                  <a:cubicBezTo>
                    <a:pt x="397" y="113"/>
                    <a:pt x="399" y="104"/>
                    <a:pt x="399" y="95"/>
                  </a:cubicBezTo>
                  <a:cubicBezTo>
                    <a:pt x="399" y="86"/>
                    <a:pt x="397" y="76"/>
                    <a:pt x="391" y="69"/>
                  </a:cubicBezTo>
                  <a:cubicBezTo>
                    <a:pt x="385" y="63"/>
                    <a:pt x="376" y="63"/>
                    <a:pt x="371" y="71"/>
                  </a:cubicBezTo>
                  <a:cubicBezTo>
                    <a:pt x="370" y="73"/>
                    <a:pt x="369" y="76"/>
                    <a:pt x="367" y="78"/>
                  </a:cubicBezTo>
                  <a:cubicBezTo>
                    <a:pt x="364" y="83"/>
                    <a:pt x="360" y="83"/>
                    <a:pt x="355" y="83"/>
                  </a:cubicBezTo>
                  <a:cubicBezTo>
                    <a:pt x="353" y="82"/>
                    <a:pt x="351" y="80"/>
                    <a:pt x="350" y="78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350" y="4"/>
                    <a:pt x="346" y="0"/>
                    <a:pt x="341" y="1"/>
                  </a:cubicBezTo>
                  <a:cubicBezTo>
                    <a:pt x="117" y="30"/>
                    <a:pt x="0" y="150"/>
                    <a:pt x="0" y="292"/>
                  </a:cubicBezTo>
                  <a:cubicBezTo>
                    <a:pt x="0" y="428"/>
                    <a:pt x="100" y="499"/>
                    <a:pt x="231" y="546"/>
                  </a:cubicBezTo>
                  <a:cubicBezTo>
                    <a:pt x="236" y="548"/>
                    <a:pt x="240" y="546"/>
                    <a:pt x="242" y="5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1184;p47">
              <a:extLst>
                <a:ext uri="{FF2B5EF4-FFF2-40B4-BE49-F238E27FC236}">
                  <a16:creationId xmlns:a16="http://schemas.microsoft.com/office/drawing/2014/main" id="{75A41038-E565-4304-95F5-791E33441515}"/>
                </a:ext>
              </a:extLst>
            </p:cNvPr>
            <p:cNvSpPr/>
            <p:nvPr/>
          </p:nvSpPr>
          <p:spPr>
            <a:xfrm>
              <a:off x="673846" y="3654405"/>
              <a:ext cx="303960" cy="249807"/>
            </a:xfrm>
            <a:custGeom>
              <a:avLst/>
              <a:gdLst/>
              <a:ahLst/>
              <a:cxnLst/>
              <a:rect l="l" t="t" r="r" b="b"/>
              <a:pathLst>
                <a:path w="569" h="465" extrusionOk="0">
                  <a:moveTo>
                    <a:pt x="520" y="368"/>
                  </a:moveTo>
                  <a:cubicBezTo>
                    <a:pt x="520" y="233"/>
                    <a:pt x="520" y="233"/>
                    <a:pt x="520" y="233"/>
                  </a:cubicBezTo>
                  <a:cubicBezTo>
                    <a:pt x="521" y="231"/>
                    <a:pt x="523" y="229"/>
                    <a:pt x="525" y="229"/>
                  </a:cubicBezTo>
                  <a:cubicBezTo>
                    <a:pt x="530" y="229"/>
                    <a:pt x="534" y="229"/>
                    <a:pt x="537" y="233"/>
                  </a:cubicBezTo>
                  <a:cubicBezTo>
                    <a:pt x="539" y="236"/>
                    <a:pt x="540" y="238"/>
                    <a:pt x="542" y="241"/>
                  </a:cubicBezTo>
                  <a:cubicBezTo>
                    <a:pt x="546" y="248"/>
                    <a:pt x="556" y="249"/>
                    <a:pt x="561" y="242"/>
                  </a:cubicBezTo>
                  <a:cubicBezTo>
                    <a:pt x="567" y="236"/>
                    <a:pt x="569" y="226"/>
                    <a:pt x="569" y="217"/>
                  </a:cubicBezTo>
                  <a:cubicBezTo>
                    <a:pt x="569" y="208"/>
                    <a:pt x="567" y="199"/>
                    <a:pt x="561" y="192"/>
                  </a:cubicBezTo>
                  <a:cubicBezTo>
                    <a:pt x="556" y="185"/>
                    <a:pt x="546" y="186"/>
                    <a:pt x="542" y="194"/>
                  </a:cubicBezTo>
                  <a:cubicBezTo>
                    <a:pt x="540" y="196"/>
                    <a:pt x="539" y="199"/>
                    <a:pt x="537" y="201"/>
                  </a:cubicBezTo>
                  <a:cubicBezTo>
                    <a:pt x="534" y="205"/>
                    <a:pt x="530" y="205"/>
                    <a:pt x="525" y="205"/>
                  </a:cubicBezTo>
                  <a:cubicBezTo>
                    <a:pt x="523" y="205"/>
                    <a:pt x="521" y="203"/>
                    <a:pt x="520" y="201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28"/>
                    <a:pt x="516" y="124"/>
                    <a:pt x="511" y="124"/>
                  </a:cubicBezTo>
                  <a:cubicBezTo>
                    <a:pt x="489" y="127"/>
                    <a:pt x="464" y="129"/>
                    <a:pt x="436" y="129"/>
                  </a:cubicBezTo>
                  <a:cubicBezTo>
                    <a:pt x="317" y="129"/>
                    <a:pt x="154" y="29"/>
                    <a:pt x="154" y="29"/>
                  </a:cubicBezTo>
                  <a:cubicBezTo>
                    <a:pt x="110" y="0"/>
                    <a:pt x="67" y="8"/>
                    <a:pt x="30" y="51"/>
                  </a:cubicBezTo>
                  <a:cubicBezTo>
                    <a:pt x="30" y="51"/>
                    <a:pt x="0" y="88"/>
                    <a:pt x="0" y="130"/>
                  </a:cubicBezTo>
                  <a:cubicBezTo>
                    <a:pt x="0" y="194"/>
                    <a:pt x="169" y="278"/>
                    <a:pt x="330" y="309"/>
                  </a:cubicBezTo>
                  <a:cubicBezTo>
                    <a:pt x="330" y="416"/>
                    <a:pt x="330" y="416"/>
                    <a:pt x="330" y="416"/>
                  </a:cubicBezTo>
                  <a:cubicBezTo>
                    <a:pt x="330" y="443"/>
                    <a:pt x="357" y="465"/>
                    <a:pt x="390" y="465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93" y="465"/>
                    <a:pt x="520" y="443"/>
                    <a:pt x="520" y="416"/>
                  </a:cubicBezTo>
                  <a:cubicBezTo>
                    <a:pt x="520" y="368"/>
                    <a:pt x="520" y="368"/>
                    <a:pt x="520" y="3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1185;p47">
              <a:extLst>
                <a:ext uri="{FF2B5EF4-FFF2-40B4-BE49-F238E27FC236}">
                  <a16:creationId xmlns:a16="http://schemas.microsoft.com/office/drawing/2014/main" id="{BEA89B53-DAE7-4972-B5B8-CFEDB0E0C0DE}"/>
                </a:ext>
              </a:extLst>
            </p:cNvPr>
            <p:cNvSpPr/>
            <p:nvPr/>
          </p:nvSpPr>
          <p:spPr>
            <a:xfrm>
              <a:off x="959159" y="3535238"/>
              <a:ext cx="187068" cy="287248"/>
            </a:xfrm>
            <a:custGeom>
              <a:avLst/>
              <a:gdLst/>
              <a:ahLst/>
              <a:cxnLst/>
              <a:rect l="l" t="t" r="r" b="b"/>
              <a:pathLst>
                <a:path w="350" h="535" extrusionOk="0">
                  <a:moveTo>
                    <a:pt x="201" y="3"/>
                  </a:moveTo>
                  <a:cubicBezTo>
                    <a:pt x="197" y="0"/>
                    <a:pt x="192" y="2"/>
                    <a:pt x="190" y="6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48" y="74"/>
                    <a:pt x="146" y="75"/>
                    <a:pt x="143" y="74"/>
                  </a:cubicBezTo>
                  <a:cubicBezTo>
                    <a:pt x="139" y="72"/>
                    <a:pt x="135" y="70"/>
                    <a:pt x="135" y="64"/>
                  </a:cubicBezTo>
                  <a:cubicBezTo>
                    <a:pt x="135" y="62"/>
                    <a:pt x="135" y="59"/>
                    <a:pt x="135" y="56"/>
                  </a:cubicBezTo>
                  <a:cubicBezTo>
                    <a:pt x="135" y="47"/>
                    <a:pt x="127" y="41"/>
                    <a:pt x="119" y="44"/>
                  </a:cubicBezTo>
                  <a:cubicBezTo>
                    <a:pt x="111" y="47"/>
                    <a:pt x="104" y="55"/>
                    <a:pt x="100" y="62"/>
                  </a:cubicBezTo>
                  <a:cubicBezTo>
                    <a:pt x="95" y="70"/>
                    <a:pt x="92" y="79"/>
                    <a:pt x="93" y="88"/>
                  </a:cubicBezTo>
                  <a:cubicBezTo>
                    <a:pt x="95" y="96"/>
                    <a:pt x="103" y="101"/>
                    <a:pt x="111" y="97"/>
                  </a:cubicBezTo>
                  <a:cubicBezTo>
                    <a:pt x="114" y="95"/>
                    <a:pt x="116" y="94"/>
                    <a:pt x="119" y="92"/>
                  </a:cubicBezTo>
                  <a:cubicBezTo>
                    <a:pt x="123" y="90"/>
                    <a:pt x="127" y="92"/>
                    <a:pt x="131" y="95"/>
                  </a:cubicBezTo>
                  <a:cubicBezTo>
                    <a:pt x="133" y="96"/>
                    <a:pt x="133" y="99"/>
                    <a:pt x="133" y="101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1" y="171"/>
                    <a:pt x="92" y="176"/>
                    <a:pt x="96" y="179"/>
                  </a:cubicBezTo>
                  <a:cubicBezTo>
                    <a:pt x="123" y="201"/>
                    <a:pt x="131" y="223"/>
                    <a:pt x="131" y="240"/>
                  </a:cubicBezTo>
                  <a:cubicBezTo>
                    <a:pt x="131" y="283"/>
                    <a:pt x="96" y="324"/>
                    <a:pt x="7" y="342"/>
                  </a:cubicBezTo>
                  <a:cubicBezTo>
                    <a:pt x="3" y="342"/>
                    <a:pt x="0" y="346"/>
                    <a:pt x="0" y="35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4" y="401"/>
                    <a:pt x="11" y="397"/>
                    <a:pt x="19" y="397"/>
                  </a:cubicBezTo>
                  <a:cubicBezTo>
                    <a:pt x="26" y="397"/>
                    <a:pt x="33" y="401"/>
                    <a:pt x="37" y="406"/>
                  </a:cubicBezTo>
                  <a:cubicBezTo>
                    <a:pt x="44" y="415"/>
                    <a:pt x="48" y="426"/>
                    <a:pt x="48" y="439"/>
                  </a:cubicBezTo>
                  <a:cubicBezTo>
                    <a:pt x="48" y="452"/>
                    <a:pt x="44" y="464"/>
                    <a:pt x="37" y="472"/>
                  </a:cubicBezTo>
                  <a:cubicBezTo>
                    <a:pt x="33" y="478"/>
                    <a:pt x="26" y="481"/>
                    <a:pt x="19" y="481"/>
                  </a:cubicBezTo>
                  <a:cubicBezTo>
                    <a:pt x="11" y="481"/>
                    <a:pt x="4" y="478"/>
                    <a:pt x="0" y="472"/>
                  </a:cubicBezTo>
                  <a:cubicBezTo>
                    <a:pt x="0" y="526"/>
                    <a:pt x="0" y="526"/>
                    <a:pt x="0" y="526"/>
                  </a:cubicBezTo>
                  <a:cubicBezTo>
                    <a:pt x="0" y="531"/>
                    <a:pt x="4" y="535"/>
                    <a:pt x="9" y="535"/>
                  </a:cubicBezTo>
                  <a:cubicBezTo>
                    <a:pt x="245" y="503"/>
                    <a:pt x="350" y="374"/>
                    <a:pt x="350" y="237"/>
                  </a:cubicBezTo>
                  <a:cubicBezTo>
                    <a:pt x="350" y="143"/>
                    <a:pt x="301" y="62"/>
                    <a:pt x="201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0" name="Google Shape;1175;p47">
            <a:extLst>
              <a:ext uri="{FF2B5EF4-FFF2-40B4-BE49-F238E27FC236}">
                <a16:creationId xmlns:a16="http://schemas.microsoft.com/office/drawing/2014/main" id="{408A84EF-6B57-4F1A-A7A4-A012AE73D8EE}"/>
              </a:ext>
            </a:extLst>
          </p:cNvPr>
          <p:cNvGrpSpPr/>
          <p:nvPr/>
        </p:nvGrpSpPr>
        <p:grpSpPr>
          <a:xfrm>
            <a:off x="301512" y="3726375"/>
            <a:ext cx="445727" cy="445714"/>
            <a:chOff x="5846429" y="3184067"/>
            <a:chExt cx="720076" cy="720055"/>
          </a:xfrm>
        </p:grpSpPr>
        <p:sp>
          <p:nvSpPr>
            <p:cNvPr id="41" name="Google Shape;1176;p47">
              <a:extLst>
                <a:ext uri="{FF2B5EF4-FFF2-40B4-BE49-F238E27FC236}">
                  <a16:creationId xmlns:a16="http://schemas.microsoft.com/office/drawing/2014/main" id="{020EEC39-3415-406B-8846-0D9A4E23F53B}"/>
                </a:ext>
              </a:extLst>
            </p:cNvPr>
            <p:cNvSpPr/>
            <p:nvPr/>
          </p:nvSpPr>
          <p:spPr>
            <a:xfrm>
              <a:off x="6207893" y="3184067"/>
              <a:ext cx="355998" cy="422879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3" y="593"/>
                  </a:moveTo>
                  <a:cubicBezTo>
                    <a:pt x="536" y="545"/>
                    <a:pt x="540" y="487"/>
                    <a:pt x="540" y="480"/>
                  </a:cubicBezTo>
                  <a:cubicBezTo>
                    <a:pt x="507" y="208"/>
                    <a:pt x="276" y="2"/>
                    <a:pt x="0" y="0"/>
                  </a:cubicBezTo>
                  <a:cubicBezTo>
                    <a:pt x="24" y="14"/>
                    <a:pt x="46" y="33"/>
                    <a:pt x="64" y="57"/>
                  </a:cubicBezTo>
                  <a:cubicBezTo>
                    <a:pt x="117" y="125"/>
                    <a:pt x="119" y="216"/>
                    <a:pt x="119" y="220"/>
                  </a:cubicBezTo>
                  <a:cubicBezTo>
                    <a:pt x="119" y="425"/>
                    <a:pt x="119" y="425"/>
                    <a:pt x="119" y="425"/>
                  </a:cubicBezTo>
                  <a:cubicBezTo>
                    <a:pt x="337" y="425"/>
                    <a:pt x="337" y="425"/>
                    <a:pt x="337" y="425"/>
                  </a:cubicBezTo>
                  <a:cubicBezTo>
                    <a:pt x="337" y="642"/>
                    <a:pt x="337" y="642"/>
                    <a:pt x="337" y="642"/>
                  </a:cubicBezTo>
                  <a:cubicBezTo>
                    <a:pt x="365" y="640"/>
                    <a:pt x="425" y="630"/>
                    <a:pt x="473" y="5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Google Shape;1177;p47">
              <a:extLst>
                <a:ext uri="{FF2B5EF4-FFF2-40B4-BE49-F238E27FC236}">
                  <a16:creationId xmlns:a16="http://schemas.microsoft.com/office/drawing/2014/main" id="{A1BB9246-DAF8-445D-8271-42BCA3145C06}"/>
                </a:ext>
              </a:extLst>
            </p:cNvPr>
            <p:cNvSpPr/>
            <p:nvPr/>
          </p:nvSpPr>
          <p:spPr>
            <a:xfrm>
              <a:off x="5846429" y="3186676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80" y="0"/>
                  </a:moveTo>
                  <a:cubicBezTo>
                    <a:pt x="207" y="33"/>
                    <a:pt x="1" y="265"/>
                    <a:pt x="0" y="540"/>
                  </a:cubicBezTo>
                  <a:cubicBezTo>
                    <a:pt x="13" y="516"/>
                    <a:pt x="32" y="495"/>
                    <a:pt x="56" y="476"/>
                  </a:cubicBezTo>
                  <a:cubicBezTo>
                    <a:pt x="125" y="423"/>
                    <a:pt x="215" y="421"/>
                    <a:pt x="219" y="421"/>
                  </a:cubicBezTo>
                  <a:cubicBezTo>
                    <a:pt x="425" y="421"/>
                    <a:pt x="425" y="421"/>
                    <a:pt x="425" y="421"/>
                  </a:cubicBezTo>
                  <a:cubicBezTo>
                    <a:pt x="425" y="203"/>
                    <a:pt x="425" y="203"/>
                    <a:pt x="425" y="203"/>
                  </a:cubicBezTo>
                  <a:cubicBezTo>
                    <a:pt x="642" y="203"/>
                    <a:pt x="642" y="203"/>
                    <a:pt x="642" y="203"/>
                  </a:cubicBezTo>
                  <a:cubicBezTo>
                    <a:pt x="639" y="176"/>
                    <a:pt x="629" y="115"/>
                    <a:pt x="593" y="68"/>
                  </a:cubicBezTo>
                  <a:cubicBezTo>
                    <a:pt x="544" y="4"/>
                    <a:pt x="486" y="1"/>
                    <a:pt x="4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1178;p47">
              <a:extLst>
                <a:ext uri="{FF2B5EF4-FFF2-40B4-BE49-F238E27FC236}">
                  <a16:creationId xmlns:a16="http://schemas.microsoft.com/office/drawing/2014/main" id="{5EB3FEEA-CAB4-4211-A14F-1DD74E822506}"/>
                </a:ext>
              </a:extLst>
            </p:cNvPr>
            <p:cNvSpPr/>
            <p:nvPr/>
          </p:nvSpPr>
          <p:spPr>
            <a:xfrm>
              <a:off x="5849043" y="3481007"/>
              <a:ext cx="355998" cy="423115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6" y="586"/>
                  </a:moveTo>
                  <a:cubicBezTo>
                    <a:pt x="423" y="517"/>
                    <a:pt x="421" y="426"/>
                    <a:pt x="421" y="423"/>
                  </a:cubicBezTo>
                  <a:cubicBezTo>
                    <a:pt x="421" y="217"/>
                    <a:pt x="421" y="217"/>
                    <a:pt x="421" y="217"/>
                  </a:cubicBezTo>
                  <a:cubicBezTo>
                    <a:pt x="203" y="217"/>
                    <a:pt x="203" y="217"/>
                    <a:pt x="203" y="217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75" y="2"/>
                    <a:pt x="114" y="12"/>
                    <a:pt x="67" y="49"/>
                  </a:cubicBezTo>
                  <a:cubicBezTo>
                    <a:pt x="4" y="97"/>
                    <a:pt x="0" y="155"/>
                    <a:pt x="0" y="162"/>
                  </a:cubicBezTo>
                  <a:cubicBezTo>
                    <a:pt x="32" y="434"/>
                    <a:pt x="264" y="641"/>
                    <a:pt x="540" y="642"/>
                  </a:cubicBezTo>
                  <a:cubicBezTo>
                    <a:pt x="516" y="628"/>
                    <a:pt x="494" y="610"/>
                    <a:pt x="476" y="5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" name="Google Shape;1179;p47">
              <a:extLst>
                <a:ext uri="{FF2B5EF4-FFF2-40B4-BE49-F238E27FC236}">
                  <a16:creationId xmlns:a16="http://schemas.microsoft.com/office/drawing/2014/main" id="{598712E2-403C-40F6-B635-10EFABF8891D}"/>
                </a:ext>
              </a:extLst>
            </p:cNvPr>
            <p:cNvSpPr/>
            <p:nvPr/>
          </p:nvSpPr>
          <p:spPr>
            <a:xfrm>
              <a:off x="6143252" y="3545755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23" y="119"/>
                  </a:moveTo>
                  <a:cubicBezTo>
                    <a:pt x="217" y="119"/>
                    <a:pt x="217" y="119"/>
                    <a:pt x="217" y="119"/>
                  </a:cubicBezTo>
                  <a:cubicBezTo>
                    <a:pt x="217" y="337"/>
                    <a:pt x="217" y="337"/>
                    <a:pt x="217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3" y="365"/>
                    <a:pt x="12" y="425"/>
                    <a:pt x="49" y="473"/>
                  </a:cubicBezTo>
                  <a:cubicBezTo>
                    <a:pt x="98" y="536"/>
                    <a:pt x="156" y="540"/>
                    <a:pt x="162" y="540"/>
                  </a:cubicBezTo>
                  <a:cubicBezTo>
                    <a:pt x="435" y="507"/>
                    <a:pt x="641" y="275"/>
                    <a:pt x="642" y="0"/>
                  </a:cubicBezTo>
                  <a:cubicBezTo>
                    <a:pt x="629" y="24"/>
                    <a:pt x="610" y="45"/>
                    <a:pt x="586" y="64"/>
                  </a:cubicBezTo>
                  <a:cubicBezTo>
                    <a:pt x="517" y="117"/>
                    <a:pt x="427" y="119"/>
                    <a:pt x="423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5" name="Google Shape;470;p41">
            <a:extLst>
              <a:ext uri="{FF2B5EF4-FFF2-40B4-BE49-F238E27FC236}">
                <a16:creationId xmlns:a16="http://schemas.microsoft.com/office/drawing/2014/main" id="{15A64F19-29FC-4A21-8D72-C7D50099E464}"/>
              </a:ext>
            </a:extLst>
          </p:cNvPr>
          <p:cNvSpPr/>
          <p:nvPr/>
        </p:nvSpPr>
        <p:spPr>
          <a:xfrm>
            <a:off x="4733667" y="1622760"/>
            <a:ext cx="433016" cy="359063"/>
          </a:xfrm>
          <a:custGeom>
            <a:avLst/>
            <a:gdLst/>
            <a:ahLst/>
            <a:cxnLst/>
            <a:rect l="l" t="t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6" name="Google Shape;486;p41">
            <a:extLst>
              <a:ext uri="{FF2B5EF4-FFF2-40B4-BE49-F238E27FC236}">
                <a16:creationId xmlns:a16="http://schemas.microsoft.com/office/drawing/2014/main" id="{8AB79BAB-FBD2-43F5-8055-6FFCFE19E5AF}"/>
              </a:ext>
            </a:extLst>
          </p:cNvPr>
          <p:cNvGrpSpPr/>
          <p:nvPr/>
        </p:nvGrpSpPr>
        <p:grpSpPr>
          <a:xfrm>
            <a:off x="4733667" y="2269753"/>
            <a:ext cx="446584" cy="445773"/>
            <a:chOff x="5241175" y="4959100"/>
            <a:chExt cx="539775" cy="517775"/>
          </a:xfrm>
        </p:grpSpPr>
        <p:sp>
          <p:nvSpPr>
            <p:cNvPr id="47" name="Google Shape;487;p41">
              <a:extLst>
                <a:ext uri="{FF2B5EF4-FFF2-40B4-BE49-F238E27FC236}">
                  <a16:creationId xmlns:a16="http://schemas.microsoft.com/office/drawing/2014/main" id="{8816E037-9899-43D3-8860-3E3906A6F6F2}"/>
                </a:ext>
              </a:extLst>
            </p:cNvPr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l" t="t" r="r" b="b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" name="Google Shape;488;p41">
              <a:extLst>
                <a:ext uri="{FF2B5EF4-FFF2-40B4-BE49-F238E27FC236}">
                  <a16:creationId xmlns:a16="http://schemas.microsoft.com/office/drawing/2014/main" id="{2E493102-A77A-484F-AA2C-DAFB07F8C225}"/>
                </a:ext>
              </a:extLst>
            </p:cNvPr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l" t="t" r="r" b="b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" name="Google Shape;489;p41">
              <a:extLst>
                <a:ext uri="{FF2B5EF4-FFF2-40B4-BE49-F238E27FC236}">
                  <a16:creationId xmlns:a16="http://schemas.microsoft.com/office/drawing/2014/main" id="{01EA9FA7-8F0D-4EC3-85E2-A9A5405C587D}"/>
                </a:ext>
              </a:extLst>
            </p:cNvPr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l" t="t" r="r" b="b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0" name="Google Shape;490;p41">
              <a:extLst>
                <a:ext uri="{FF2B5EF4-FFF2-40B4-BE49-F238E27FC236}">
                  <a16:creationId xmlns:a16="http://schemas.microsoft.com/office/drawing/2014/main" id="{32B6C3AA-4F51-459F-84C7-0074BA5E33EA}"/>
                </a:ext>
              </a:extLst>
            </p:cNvPr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l" t="t" r="r" b="b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1" name="Google Shape;491;p41">
              <a:extLst>
                <a:ext uri="{FF2B5EF4-FFF2-40B4-BE49-F238E27FC236}">
                  <a16:creationId xmlns:a16="http://schemas.microsoft.com/office/drawing/2014/main" id="{E68E8AC8-7972-4885-8C6D-5FA1C1E50625}"/>
                </a:ext>
              </a:extLst>
            </p:cNvPr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l" t="t" r="r" b="b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2" name="Google Shape;492;p41">
              <a:extLst>
                <a:ext uri="{FF2B5EF4-FFF2-40B4-BE49-F238E27FC236}">
                  <a16:creationId xmlns:a16="http://schemas.microsoft.com/office/drawing/2014/main" id="{EDB401EE-B711-4DE1-BD15-6D28696606EA}"/>
                </a:ext>
              </a:extLst>
            </p:cNvPr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l" t="t" r="r" b="b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53" name="Google Shape;469;p41">
            <a:extLst>
              <a:ext uri="{FF2B5EF4-FFF2-40B4-BE49-F238E27FC236}">
                <a16:creationId xmlns:a16="http://schemas.microsoft.com/office/drawing/2014/main" id="{AD8FFB64-D82E-47FB-8056-0BDA49E1B2B4}"/>
              </a:ext>
            </a:extLst>
          </p:cNvPr>
          <p:cNvSpPr/>
          <p:nvPr/>
        </p:nvSpPr>
        <p:spPr>
          <a:xfrm>
            <a:off x="4771729" y="3043188"/>
            <a:ext cx="436130" cy="371043"/>
          </a:xfrm>
          <a:custGeom>
            <a:avLst/>
            <a:gdLst/>
            <a:ahLst/>
            <a:cxnLst/>
            <a:rect l="l" t="t" r="r" b="b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3C63E96-F050-418E-948C-0ABE9E90A40C}"/>
              </a:ext>
            </a:extLst>
          </p:cNvPr>
          <p:cNvSpPr/>
          <p:nvPr/>
        </p:nvSpPr>
        <p:spPr>
          <a:xfrm>
            <a:off x="787252" y="3794316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– Справочник медицинских организаций</a:t>
            </a:r>
            <a:endParaRPr lang="en-US"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id="{5AABE9F7-FB0E-47C5-A817-377E7FA677AE}"/>
              </a:ext>
            </a:extLst>
          </p:cNvPr>
          <p:cNvSpPr/>
          <p:nvPr/>
        </p:nvSpPr>
        <p:spPr>
          <a:xfrm>
            <a:off x="787252" y="3108956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– Тарификатор медицинских услуг</a:t>
            </a:r>
            <a:endParaRPr lang="en-US"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id="{B7E9817A-DC3C-4DD7-8206-8F125D6FBD0A}"/>
              </a:ext>
            </a:extLst>
          </p:cNvPr>
          <p:cNvSpPr/>
          <p:nvPr/>
        </p:nvSpPr>
        <p:spPr>
          <a:xfrm>
            <a:off x="787252" y="2303866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– </a:t>
            </a:r>
            <a:r>
              <a:rPr lang="ru-RU" b="1" dirty="0" err="1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Группировщик</a:t>
            </a:r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КСГ</a:t>
            </a:r>
            <a:endParaRPr lang="en-US"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id="{0D06663A-ECF2-4EAE-99D7-FE3863483D37}"/>
              </a:ext>
            </a:extLst>
          </p:cNvPr>
          <p:cNvSpPr/>
          <p:nvPr/>
        </p:nvSpPr>
        <p:spPr>
          <a:xfrm>
            <a:off x="787252" y="1647919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– Справочник медицинских услуг</a:t>
            </a:r>
            <a:endParaRPr lang="en-US"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id="{5BD28EBC-4D11-4052-9C28-19E367BA8947}"/>
              </a:ext>
            </a:extLst>
          </p:cNvPr>
          <p:cNvSpPr/>
          <p:nvPr/>
        </p:nvSpPr>
        <p:spPr>
          <a:xfrm>
            <a:off x="5320888" y="1662409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– Справочник профилей мед. помощи</a:t>
            </a:r>
            <a:endParaRPr lang="en-US"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59" name="Прямоугольник 58">
            <a:extLst>
              <a:ext uri="{FF2B5EF4-FFF2-40B4-BE49-F238E27FC236}">
                <a16:creationId xmlns:a16="http://schemas.microsoft.com/office/drawing/2014/main" id="{CEFD3782-5A9B-4A5E-BB92-E965E400A1F4}"/>
              </a:ext>
            </a:extLst>
          </p:cNvPr>
          <p:cNvSpPr/>
          <p:nvPr/>
        </p:nvSpPr>
        <p:spPr>
          <a:xfrm>
            <a:off x="5333677" y="2338884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– Справочник видов и методой ВМП</a:t>
            </a:r>
            <a:endParaRPr lang="en-US"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60" name="Google Shape;468;p41">
            <a:extLst>
              <a:ext uri="{FF2B5EF4-FFF2-40B4-BE49-F238E27FC236}">
                <a16:creationId xmlns:a16="http://schemas.microsoft.com/office/drawing/2014/main" id="{93D0607A-725C-47C0-98C6-5E6355684659}"/>
              </a:ext>
            </a:extLst>
          </p:cNvPr>
          <p:cNvSpPr/>
          <p:nvPr/>
        </p:nvSpPr>
        <p:spPr>
          <a:xfrm>
            <a:off x="4776872" y="3737115"/>
            <a:ext cx="432770" cy="423794"/>
          </a:xfrm>
          <a:custGeom>
            <a:avLst/>
            <a:gdLst/>
            <a:ahLst/>
            <a:cxnLst/>
            <a:rect l="l" t="t" r="r" b="b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id="{EA18B46A-E839-4599-BA0D-2392ADD8D13B}"/>
              </a:ext>
            </a:extLst>
          </p:cNvPr>
          <p:cNvSpPr/>
          <p:nvPr/>
        </p:nvSpPr>
        <p:spPr>
          <a:xfrm>
            <a:off x="5324003" y="3794215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– Справочник исходов, результатов</a:t>
            </a:r>
            <a:endParaRPr lang="en-US"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E2B4D71C-1032-400A-8CE5-965662D9899F}"/>
              </a:ext>
            </a:extLst>
          </p:cNvPr>
          <p:cNvSpPr/>
          <p:nvPr/>
        </p:nvSpPr>
        <p:spPr>
          <a:xfrm>
            <a:off x="5333677" y="3106454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– Справочник диагнозов (МКБ-10)</a:t>
            </a:r>
            <a:endParaRPr lang="en-US"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C1F7AB3D-1075-4DE9-A746-0E930E40644C}"/>
              </a:ext>
            </a:extLst>
          </p:cNvPr>
          <p:cNvSpPr/>
          <p:nvPr/>
        </p:nvSpPr>
        <p:spPr>
          <a:xfrm>
            <a:off x="2638353" y="4293559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и т.д.</a:t>
            </a:r>
            <a:endParaRPr lang="en-US"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</p:spTree>
    <p:extLst>
      <p:ext uri="{BB962C8B-B14F-4D97-AF65-F5344CB8AC3E}">
        <p14:creationId xmlns:p14="http://schemas.microsoft.com/office/powerpoint/2010/main" val="301887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2"/>
          <p:cNvSpPr txBox="1">
            <a:spLocks noGrp="1"/>
          </p:cNvSpPr>
          <p:nvPr>
            <p:ph type="body" idx="4294967295"/>
          </p:nvPr>
        </p:nvSpPr>
        <p:spPr>
          <a:xfrm>
            <a:off x="223804" y="1334324"/>
            <a:ext cx="3408218" cy="33193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sz="1800" b="1" dirty="0">
                <a:solidFill>
                  <a:srgbClr val="00AE9D"/>
                </a:solidFill>
                <a:latin typeface="Raleway"/>
                <a:ea typeface="Raleway"/>
                <a:cs typeface="Raleway"/>
                <a:sym typeface="Raleway"/>
              </a:rPr>
              <a:t>http://www.mofoms.ru</a:t>
            </a:r>
            <a:endParaRPr lang="ru-RU" sz="1800" b="1" dirty="0">
              <a:solidFill>
                <a:srgbClr val="00AE9D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>
              <a:buNone/>
            </a:pPr>
            <a:r>
              <a:rPr lang="ru-RU" dirty="0"/>
              <a:t>Сайт ТФОМС МО -</a:t>
            </a:r>
            <a:r>
              <a:rPr lang="en-US" dirty="0"/>
              <a:t>&gt;</a:t>
            </a:r>
            <a:r>
              <a:rPr lang="ru-RU" dirty="0"/>
              <a:t> Документы -</a:t>
            </a:r>
            <a:r>
              <a:rPr lang="en-US" dirty="0"/>
              <a:t>&gt; </a:t>
            </a:r>
            <a:r>
              <a:rPr lang="ru-RU" dirty="0"/>
              <a:t>Справочники -</a:t>
            </a:r>
            <a:r>
              <a:rPr lang="en-US" dirty="0"/>
              <a:t>&gt;</a:t>
            </a:r>
            <a:r>
              <a:rPr lang="ru-RU" dirty="0"/>
              <a:t> Нормативно-справочная информация</a:t>
            </a:r>
            <a:endParaRPr dirty="0"/>
          </a:p>
        </p:txBody>
      </p:sp>
      <p:sp>
        <p:nvSpPr>
          <p:cNvPr id="314" name="Google Shape;314;p32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grpSp>
        <p:nvGrpSpPr>
          <p:cNvPr id="315" name="Google Shape;315;p32"/>
          <p:cNvGrpSpPr/>
          <p:nvPr/>
        </p:nvGrpSpPr>
        <p:grpSpPr>
          <a:xfrm>
            <a:off x="3296237" y="1334325"/>
            <a:ext cx="5407681" cy="3168296"/>
            <a:chOff x="1177450" y="241631"/>
            <a:chExt cx="6173152" cy="3616776"/>
          </a:xfrm>
        </p:grpSpPr>
        <p:sp>
          <p:nvSpPr>
            <p:cNvPr id="316" name="Google Shape;316;p32"/>
            <p:cNvSpPr/>
            <p:nvPr/>
          </p:nvSpPr>
          <p:spPr>
            <a:xfrm>
              <a:off x="1682275" y="241631"/>
              <a:ext cx="5161606" cy="3454973"/>
            </a:xfrm>
            <a:custGeom>
              <a:avLst/>
              <a:gdLst/>
              <a:ahLst/>
              <a:cxnLst/>
              <a:rect l="l" t="t" r="r" b="b"/>
              <a:pathLst>
                <a:path w="5161606" h="3454973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7" name="Google Shape;317;p32"/>
            <p:cNvSpPr/>
            <p:nvPr/>
          </p:nvSpPr>
          <p:spPr>
            <a:xfrm>
              <a:off x="1177450" y="3763229"/>
              <a:ext cx="6173152" cy="95178"/>
            </a:xfrm>
            <a:custGeom>
              <a:avLst/>
              <a:gdLst/>
              <a:ahLst/>
              <a:cxnLst/>
              <a:rect l="l" t="t" r="r" b="b"/>
              <a:pathLst>
                <a:path w="6173152" h="95178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8" name="Google Shape;318;p32"/>
            <p:cNvSpPr/>
            <p:nvPr/>
          </p:nvSpPr>
          <p:spPr>
            <a:xfrm>
              <a:off x="1177450" y="3687086"/>
              <a:ext cx="6172200" cy="76142"/>
            </a:xfrm>
            <a:custGeom>
              <a:avLst/>
              <a:gdLst/>
              <a:ahLst/>
              <a:cxnLst/>
              <a:rect l="l" t="t" r="r" b="b"/>
              <a:pathLst>
                <a:path w="6172200" h="76142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9" name="Google Shape;319;p32"/>
            <p:cNvSpPr/>
            <p:nvPr/>
          </p:nvSpPr>
          <p:spPr>
            <a:xfrm>
              <a:off x="3806350" y="3687086"/>
              <a:ext cx="903922" cy="47589"/>
            </a:xfrm>
            <a:custGeom>
              <a:avLst/>
              <a:gdLst/>
              <a:ahLst/>
              <a:cxnLst/>
              <a:rect l="l" t="t" r="r" b="b"/>
              <a:pathLst>
                <a:path w="903922" h="47589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0013" y="1512095"/>
            <a:ext cx="4186237" cy="265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43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42"/>
          <p:cNvSpPr txBox="1">
            <a:spLocks noGrp="1"/>
          </p:cNvSpPr>
          <p:nvPr>
            <p:ph type="title"/>
          </p:nvPr>
        </p:nvSpPr>
        <p:spPr>
          <a:xfrm>
            <a:off x="125715" y="41409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Организационно-технологические регламенты</a:t>
            </a:r>
            <a:endParaRPr sz="2000" dirty="0"/>
          </a:p>
        </p:txBody>
      </p:sp>
      <p:sp>
        <p:nvSpPr>
          <p:cNvPr id="498" name="Google Shape;498;p42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grpSp>
        <p:nvGrpSpPr>
          <p:cNvPr id="499" name="Google Shape;499;p42"/>
          <p:cNvGrpSpPr/>
          <p:nvPr/>
        </p:nvGrpSpPr>
        <p:grpSpPr>
          <a:xfrm>
            <a:off x="176698" y="1413043"/>
            <a:ext cx="2892783" cy="3243858"/>
            <a:chOff x="3778727" y="4460423"/>
            <a:chExt cx="720160" cy="647438"/>
          </a:xfrm>
        </p:grpSpPr>
        <p:sp>
          <p:nvSpPr>
            <p:cNvPr id="500" name="Google Shape;500;p42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400"/>
              </a:pPr>
              <a:r>
                <a:rPr lang="ru-RU" sz="1200" b="1" dirty="0">
                  <a:solidFill>
                    <a:schemeClr val="lt1"/>
                  </a:solidFill>
                  <a:latin typeface="Karla"/>
                  <a:ea typeface="Karla"/>
                  <a:cs typeface="Karla"/>
                  <a:sym typeface="Karla"/>
                </a:rPr>
                <a:t>ОТР-ИВ-10</a:t>
              </a:r>
              <a:endParaRPr sz="1200" b="1" i="0" u="none" strike="noStrike" cap="none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501" name="Google Shape;501;p42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400"/>
              </a:pPr>
              <a:r>
                <a:rPr lang="ru-RU" sz="1200" b="1" dirty="0">
                  <a:solidFill>
                    <a:schemeClr val="lt1"/>
                  </a:solidFill>
                  <a:latin typeface="Karla"/>
                  <a:ea typeface="Karla"/>
                  <a:cs typeface="Karla"/>
                  <a:sym typeface="Karla"/>
                </a:rPr>
                <a:t>ОТР-ИВ-12</a:t>
              </a:r>
              <a:endParaRPr sz="1200" b="1" i="0" u="none" strike="noStrike" cap="none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502" name="Google Shape;502;p42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ru-RU" sz="1200" b="1" dirty="0">
                  <a:solidFill>
                    <a:schemeClr val="lt1"/>
                  </a:solidFill>
                  <a:latin typeface="Karla"/>
                  <a:ea typeface="Karla"/>
                  <a:cs typeface="Karla"/>
                  <a:sym typeface="Karla"/>
                </a:rPr>
                <a:t>ОТР-ИВ-1</a:t>
              </a:r>
              <a:endParaRPr sz="1200" b="1" i="0" u="none" strike="noStrike" cap="none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503" name="Google Shape;503;p42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400"/>
              </a:pPr>
              <a:r>
                <a:rPr lang="ru-RU" sz="1200" b="1" dirty="0">
                  <a:solidFill>
                    <a:schemeClr val="lt1"/>
                  </a:solidFill>
                  <a:latin typeface="Karla"/>
                  <a:ea typeface="Karla"/>
                  <a:cs typeface="Karla"/>
                  <a:sym typeface="Karla"/>
                </a:rPr>
                <a:t>ОТР-ИВ-8</a:t>
              </a:r>
              <a:endParaRPr sz="1200" b="1" i="0" u="none" strike="noStrike" cap="none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504" name="Google Shape;504;p42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400"/>
              </a:pPr>
              <a:r>
                <a:rPr lang="ru-RU" sz="1200" b="1" dirty="0">
                  <a:solidFill>
                    <a:schemeClr val="lt1"/>
                  </a:solidFill>
                  <a:latin typeface="Karla"/>
                  <a:ea typeface="Karla"/>
                  <a:cs typeface="Karla"/>
                  <a:sym typeface="Karla"/>
                </a:rPr>
                <a:t>ОТР-ИВ-7</a:t>
              </a:r>
              <a:endParaRPr sz="1200" b="1" i="0" u="none" strike="noStrike" cap="none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505" name="Google Shape;505;p42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400"/>
              </a:pPr>
              <a:r>
                <a:rPr lang="ru-RU" sz="1200" b="1" dirty="0">
                  <a:solidFill>
                    <a:schemeClr val="lt1"/>
                  </a:solidFill>
                  <a:latin typeface="Karla"/>
                  <a:ea typeface="Karla"/>
                  <a:cs typeface="Karla"/>
                  <a:sym typeface="Karla"/>
                </a:rPr>
                <a:t>ОТР-ИВ-9</a:t>
              </a:r>
              <a:endParaRPr sz="1200" b="1" i="0" u="none" strike="noStrike" cap="none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506" name="Google Shape;506;p42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</p:grpSp>
      <p:cxnSp>
        <p:nvCxnSpPr>
          <p:cNvPr id="507" name="Google Shape;507;p42"/>
          <p:cNvCxnSpPr/>
          <p:nvPr/>
        </p:nvCxnSpPr>
        <p:spPr>
          <a:xfrm>
            <a:off x="3167824" y="1950075"/>
            <a:ext cx="10569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08" name="Google Shape;508;p42"/>
          <p:cNvSpPr txBox="1"/>
          <p:nvPr/>
        </p:nvSpPr>
        <p:spPr>
          <a:xfrm>
            <a:off x="4286324" y="1778025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 dirty="0">
                <a:solidFill>
                  <a:schemeClr val="dk2"/>
                </a:solidFill>
                <a:latin typeface="Karla"/>
                <a:ea typeface="Karla"/>
                <a:cs typeface="Karla"/>
                <a:sym typeface="Karla"/>
              </a:rPr>
              <a:t>Нормативно-справочная информация (НСИ)</a:t>
            </a:r>
            <a:endParaRPr sz="1000" dirty="0">
              <a:solidFill>
                <a:schemeClr val="dk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cxnSp>
        <p:nvCxnSpPr>
          <p:cNvPr id="509" name="Google Shape;509;p42"/>
          <p:cNvCxnSpPr/>
          <p:nvPr/>
        </p:nvCxnSpPr>
        <p:spPr>
          <a:xfrm>
            <a:off x="3012149" y="2431700"/>
            <a:ext cx="12126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0" name="Google Shape;510;p42"/>
          <p:cNvSpPr txBox="1"/>
          <p:nvPr/>
        </p:nvSpPr>
        <p:spPr>
          <a:xfrm>
            <a:off x="4286324" y="2259640"/>
            <a:ext cx="3693894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 dirty="0">
                <a:solidFill>
                  <a:schemeClr val="dk2"/>
                </a:solidFill>
                <a:latin typeface="Karla"/>
                <a:ea typeface="Karla"/>
                <a:cs typeface="Karla"/>
                <a:sym typeface="Karla"/>
              </a:rPr>
              <a:t>Сдача реестров счетов за оказанную медицинскую помощь</a:t>
            </a:r>
            <a:endParaRPr sz="1000" dirty="0">
              <a:solidFill>
                <a:schemeClr val="dk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cxnSp>
        <p:nvCxnSpPr>
          <p:cNvPr id="511" name="Google Shape;511;p42"/>
          <p:cNvCxnSpPr/>
          <p:nvPr/>
        </p:nvCxnSpPr>
        <p:spPr>
          <a:xfrm>
            <a:off x="2790924" y="2913325"/>
            <a:ext cx="14337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2" name="Google Shape;512;p42"/>
          <p:cNvSpPr txBox="1"/>
          <p:nvPr/>
        </p:nvSpPr>
        <p:spPr>
          <a:xfrm>
            <a:off x="4286323" y="2741255"/>
            <a:ext cx="3610767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 dirty="0">
                <a:solidFill>
                  <a:schemeClr val="dk2"/>
                </a:solidFill>
                <a:latin typeface="Karla"/>
                <a:ea typeface="Karla"/>
                <a:cs typeface="Karla"/>
                <a:sym typeface="Karla"/>
              </a:rPr>
              <a:t>Получение результатов контрольно-экспертных мероприятий</a:t>
            </a:r>
            <a:endParaRPr sz="1000" dirty="0">
              <a:solidFill>
                <a:schemeClr val="dk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cxnSp>
        <p:nvCxnSpPr>
          <p:cNvPr id="513" name="Google Shape;513;p42"/>
          <p:cNvCxnSpPr/>
          <p:nvPr/>
        </p:nvCxnSpPr>
        <p:spPr>
          <a:xfrm>
            <a:off x="2602474" y="3394925"/>
            <a:ext cx="1622100" cy="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4" name="Google Shape;514;p42"/>
          <p:cNvSpPr txBox="1"/>
          <p:nvPr/>
        </p:nvSpPr>
        <p:spPr>
          <a:xfrm>
            <a:off x="4286324" y="3222870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 dirty="0">
                <a:solidFill>
                  <a:schemeClr val="dk2"/>
                </a:solidFill>
                <a:latin typeface="Karla"/>
                <a:ea typeface="Karla"/>
                <a:cs typeface="Karla"/>
                <a:sym typeface="Karla"/>
              </a:rPr>
              <a:t>Прикрепление к медицинской организации</a:t>
            </a:r>
            <a:endParaRPr sz="1000" dirty="0">
              <a:solidFill>
                <a:schemeClr val="dk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cxnSp>
        <p:nvCxnSpPr>
          <p:cNvPr id="515" name="Google Shape;515;p42"/>
          <p:cNvCxnSpPr/>
          <p:nvPr/>
        </p:nvCxnSpPr>
        <p:spPr>
          <a:xfrm>
            <a:off x="2397624" y="3876550"/>
            <a:ext cx="1827000" cy="0"/>
          </a:xfrm>
          <a:prstGeom prst="straightConnector1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6" name="Google Shape;516;p42"/>
          <p:cNvSpPr txBox="1"/>
          <p:nvPr/>
        </p:nvSpPr>
        <p:spPr>
          <a:xfrm>
            <a:off x="4286323" y="3704485"/>
            <a:ext cx="4493195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 dirty="0">
                <a:solidFill>
                  <a:schemeClr val="dk2"/>
                </a:solidFill>
                <a:latin typeface="Karla"/>
                <a:ea typeface="Karla"/>
                <a:cs typeface="Karla"/>
                <a:sym typeface="Karla"/>
              </a:rPr>
              <a:t>Списки на диспансеризацию, проф. осмотры и диспансерное наблюдение</a:t>
            </a:r>
            <a:endParaRPr sz="1000" dirty="0">
              <a:solidFill>
                <a:schemeClr val="dk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cxnSp>
        <p:nvCxnSpPr>
          <p:cNvPr id="517" name="Google Shape;517;p42"/>
          <p:cNvCxnSpPr/>
          <p:nvPr/>
        </p:nvCxnSpPr>
        <p:spPr>
          <a:xfrm>
            <a:off x="2184599" y="4358150"/>
            <a:ext cx="2031600" cy="0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8" name="Google Shape;518;p42"/>
          <p:cNvSpPr txBox="1"/>
          <p:nvPr/>
        </p:nvSpPr>
        <p:spPr>
          <a:xfrm>
            <a:off x="4286323" y="4186100"/>
            <a:ext cx="4371701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 dirty="0">
                <a:solidFill>
                  <a:schemeClr val="dk2"/>
                </a:solidFill>
                <a:latin typeface="Karla"/>
                <a:ea typeface="Karla"/>
                <a:cs typeface="Karla"/>
                <a:sym typeface="Karla"/>
              </a:rPr>
              <a:t>Еженедельный учет углубленной диспансеризации, ПЦР-тестов</a:t>
            </a:r>
            <a:endParaRPr sz="1000" dirty="0">
              <a:solidFill>
                <a:schemeClr val="dk2"/>
              </a:solidFill>
              <a:latin typeface="Karla"/>
              <a:ea typeface="Karla"/>
              <a:cs typeface="Karla"/>
              <a:sym typeface="Karl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2"/>
          <p:cNvSpPr txBox="1">
            <a:spLocks noGrp="1"/>
          </p:cNvSpPr>
          <p:nvPr>
            <p:ph type="body" idx="4294967295"/>
          </p:nvPr>
        </p:nvSpPr>
        <p:spPr>
          <a:xfrm>
            <a:off x="457200" y="1334324"/>
            <a:ext cx="3017100" cy="33193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sz="1800" b="1" dirty="0">
                <a:solidFill>
                  <a:srgbClr val="00AE9D"/>
                </a:solidFill>
                <a:latin typeface="Raleway"/>
                <a:ea typeface="Raleway"/>
                <a:cs typeface="Raleway"/>
                <a:sym typeface="Raleway"/>
              </a:rPr>
              <a:t>http://www.mofoms.ru</a:t>
            </a:r>
            <a:endParaRPr lang="ru-RU" sz="1800" b="1" dirty="0">
              <a:solidFill>
                <a:srgbClr val="00AE9D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>
              <a:buNone/>
            </a:pPr>
            <a:r>
              <a:rPr lang="ru-RU" dirty="0"/>
              <a:t>Сайт ТФОМС МО -</a:t>
            </a:r>
            <a:r>
              <a:rPr lang="en-US" dirty="0"/>
              <a:t>&gt; </a:t>
            </a:r>
            <a:r>
              <a:rPr lang="ru-RU" dirty="0"/>
              <a:t>Документы -</a:t>
            </a:r>
            <a:r>
              <a:rPr lang="en-US" dirty="0"/>
              <a:t>&gt; </a:t>
            </a:r>
            <a:r>
              <a:rPr lang="ru-RU" dirty="0"/>
              <a:t>Организационно-технологические регламенты</a:t>
            </a:r>
            <a:endParaRPr sz="2400" dirty="0"/>
          </a:p>
        </p:txBody>
      </p:sp>
      <p:sp>
        <p:nvSpPr>
          <p:cNvPr id="314" name="Google Shape;314;p32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grpSp>
        <p:nvGrpSpPr>
          <p:cNvPr id="315" name="Google Shape;315;p32"/>
          <p:cNvGrpSpPr/>
          <p:nvPr/>
        </p:nvGrpSpPr>
        <p:grpSpPr>
          <a:xfrm>
            <a:off x="3296237" y="1334325"/>
            <a:ext cx="5407681" cy="3168296"/>
            <a:chOff x="1177450" y="241631"/>
            <a:chExt cx="6173152" cy="3616776"/>
          </a:xfrm>
        </p:grpSpPr>
        <p:sp>
          <p:nvSpPr>
            <p:cNvPr id="316" name="Google Shape;316;p32"/>
            <p:cNvSpPr/>
            <p:nvPr/>
          </p:nvSpPr>
          <p:spPr>
            <a:xfrm>
              <a:off x="1682275" y="241631"/>
              <a:ext cx="5161606" cy="3454973"/>
            </a:xfrm>
            <a:custGeom>
              <a:avLst/>
              <a:gdLst/>
              <a:ahLst/>
              <a:cxnLst/>
              <a:rect l="l" t="t" r="r" b="b"/>
              <a:pathLst>
                <a:path w="5161606" h="3454973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7" name="Google Shape;317;p32"/>
            <p:cNvSpPr/>
            <p:nvPr/>
          </p:nvSpPr>
          <p:spPr>
            <a:xfrm>
              <a:off x="1177450" y="3763229"/>
              <a:ext cx="6173152" cy="95178"/>
            </a:xfrm>
            <a:custGeom>
              <a:avLst/>
              <a:gdLst/>
              <a:ahLst/>
              <a:cxnLst/>
              <a:rect l="l" t="t" r="r" b="b"/>
              <a:pathLst>
                <a:path w="6173152" h="95178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8" name="Google Shape;318;p32"/>
            <p:cNvSpPr/>
            <p:nvPr/>
          </p:nvSpPr>
          <p:spPr>
            <a:xfrm>
              <a:off x="1177450" y="3687086"/>
              <a:ext cx="6172200" cy="76142"/>
            </a:xfrm>
            <a:custGeom>
              <a:avLst/>
              <a:gdLst/>
              <a:ahLst/>
              <a:cxnLst/>
              <a:rect l="l" t="t" r="r" b="b"/>
              <a:pathLst>
                <a:path w="6172200" h="76142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9" name="Google Shape;319;p32"/>
            <p:cNvSpPr/>
            <p:nvPr/>
          </p:nvSpPr>
          <p:spPr>
            <a:xfrm>
              <a:off x="3806350" y="3687086"/>
              <a:ext cx="903922" cy="47589"/>
            </a:xfrm>
            <a:custGeom>
              <a:avLst/>
              <a:gdLst/>
              <a:ahLst/>
              <a:cxnLst/>
              <a:rect l="l" t="t" r="r" b="b"/>
              <a:pathLst>
                <a:path w="903922" h="47589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2394" y="1512095"/>
            <a:ext cx="4190206" cy="26646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7"/>
          <p:cNvSpPr txBox="1">
            <a:spLocks noGrp="1"/>
          </p:cNvSpPr>
          <p:nvPr>
            <p:ph type="ctrTitle" idx="4294967295"/>
          </p:nvPr>
        </p:nvSpPr>
        <p:spPr>
          <a:xfrm>
            <a:off x="198227" y="2016655"/>
            <a:ext cx="5473611" cy="6591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u="sng" dirty="0">
                <a:solidFill>
                  <a:srgbClr val="ABE33F"/>
                </a:solidFill>
              </a:rPr>
              <a:t>reestrin@mofoms.ru</a:t>
            </a:r>
            <a:endParaRPr sz="3200" u="sng" dirty="0">
              <a:solidFill>
                <a:srgbClr val="ABE33F"/>
              </a:solidFill>
            </a:endParaRPr>
          </a:p>
        </p:txBody>
      </p:sp>
      <p:sp>
        <p:nvSpPr>
          <p:cNvPr id="145" name="Google Shape;145;p17"/>
          <p:cNvSpPr txBox="1">
            <a:spLocks noGrp="1"/>
          </p:cNvSpPr>
          <p:nvPr>
            <p:ph type="subTitle" idx="4294967295"/>
          </p:nvPr>
        </p:nvSpPr>
        <p:spPr>
          <a:xfrm>
            <a:off x="375580" y="3317467"/>
            <a:ext cx="6536772" cy="15998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1800" dirty="0"/>
              <a:t>Предназначен для заблаговременного контроля, сверки и идентификации персональных данных застрахованных лиц      по мере персонифицированного учета медицинской помощи.</a:t>
            </a:r>
          </a:p>
          <a:p>
            <a:pPr marL="0" lvl="0" indent="0">
              <a:buNone/>
            </a:pPr>
            <a:r>
              <a:rPr lang="ru-RU" sz="1800" dirty="0"/>
              <a:t>Доступен с 10-го числа месяца отчетного периода.</a:t>
            </a:r>
            <a:endParaRPr sz="1800" dirty="0"/>
          </a:p>
        </p:txBody>
      </p:sp>
      <p:sp>
        <p:nvSpPr>
          <p:cNvPr id="146" name="Google Shape;146;p17"/>
          <p:cNvSpPr/>
          <p:nvPr/>
        </p:nvSpPr>
        <p:spPr>
          <a:xfrm>
            <a:off x="4872857" y="-19182"/>
            <a:ext cx="4290325" cy="3789650"/>
          </a:xfrm>
          <a:custGeom>
            <a:avLst/>
            <a:gdLst/>
            <a:ahLst/>
            <a:cxnLst/>
            <a:rect l="l" t="t" r="r" b="b"/>
            <a:pathLst>
              <a:path w="171613" h="151586" extrusionOk="0">
                <a:moveTo>
                  <a:pt x="0" y="694"/>
                </a:moveTo>
                <a:lnTo>
                  <a:pt x="171613" y="0"/>
                </a:lnTo>
                <a:lnTo>
                  <a:pt x="170790" y="151586"/>
                </a:lnTo>
                <a:lnTo>
                  <a:pt x="46492" y="123154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</p:sp>
      <p:sp>
        <p:nvSpPr>
          <p:cNvPr id="160" name="Google Shape;160;p17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 dirty="0"/>
          </a:p>
        </p:txBody>
      </p:sp>
      <p:grpSp>
        <p:nvGrpSpPr>
          <p:cNvPr id="19" name="Google Shape;788;p46">
            <a:extLst>
              <a:ext uri="{FF2B5EF4-FFF2-40B4-BE49-F238E27FC236}">
                <a16:creationId xmlns:a16="http://schemas.microsoft.com/office/drawing/2014/main" id="{03900533-5DCE-4780-B1D9-B34BC5C2FA5C}"/>
              </a:ext>
            </a:extLst>
          </p:cNvPr>
          <p:cNvGrpSpPr/>
          <p:nvPr/>
        </p:nvGrpSpPr>
        <p:grpSpPr>
          <a:xfrm>
            <a:off x="7550544" y="170048"/>
            <a:ext cx="1369651" cy="1000127"/>
            <a:chOff x="5255200" y="3006475"/>
            <a:chExt cx="511700" cy="378575"/>
          </a:xfrm>
        </p:grpSpPr>
        <p:sp>
          <p:nvSpPr>
            <p:cNvPr id="20" name="Google Shape;789;p46">
              <a:extLst>
                <a:ext uri="{FF2B5EF4-FFF2-40B4-BE49-F238E27FC236}">
                  <a16:creationId xmlns:a16="http://schemas.microsoft.com/office/drawing/2014/main" id="{A77F78D3-4E3C-4715-9717-5780C23F636B}"/>
                </a:ext>
              </a:extLst>
            </p:cNvPr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l" t="t" r="r" b="b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790;p46">
              <a:extLst>
                <a:ext uri="{FF2B5EF4-FFF2-40B4-BE49-F238E27FC236}">
                  <a16:creationId xmlns:a16="http://schemas.microsoft.com/office/drawing/2014/main" id="{0E545B52-31CB-475B-BE3F-39305C6B7F6E}"/>
                </a:ext>
              </a:extLst>
            </p:cNvPr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l" t="t" r="r" b="b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781;p46">
            <a:extLst>
              <a:ext uri="{FF2B5EF4-FFF2-40B4-BE49-F238E27FC236}">
                <a16:creationId xmlns:a16="http://schemas.microsoft.com/office/drawing/2014/main" id="{A1E4BFEF-EEC7-4C63-99E3-0222B8CA20C0}"/>
              </a:ext>
            </a:extLst>
          </p:cNvPr>
          <p:cNvGrpSpPr/>
          <p:nvPr/>
        </p:nvGrpSpPr>
        <p:grpSpPr>
          <a:xfrm>
            <a:off x="6109314" y="998819"/>
            <a:ext cx="1005281" cy="876824"/>
            <a:chOff x="2583325" y="2972875"/>
            <a:chExt cx="462850" cy="445750"/>
          </a:xfrm>
        </p:grpSpPr>
        <p:sp>
          <p:nvSpPr>
            <p:cNvPr id="23" name="Google Shape;782;p46">
              <a:extLst>
                <a:ext uri="{FF2B5EF4-FFF2-40B4-BE49-F238E27FC236}">
                  <a16:creationId xmlns:a16="http://schemas.microsoft.com/office/drawing/2014/main" id="{8E5A552F-F558-4493-AC72-8C3C9BDBE55A}"/>
                </a:ext>
              </a:extLst>
            </p:cNvPr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l" t="t" r="r" b="b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783;p46">
              <a:extLst>
                <a:ext uri="{FF2B5EF4-FFF2-40B4-BE49-F238E27FC236}">
                  <a16:creationId xmlns:a16="http://schemas.microsoft.com/office/drawing/2014/main" id="{9BE89E55-C428-4018-9D18-EE2BA54CC776}"/>
                </a:ext>
              </a:extLst>
            </p:cNvPr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l" t="t" r="r" b="b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Google Shape;850;p46">
            <a:extLst>
              <a:ext uri="{FF2B5EF4-FFF2-40B4-BE49-F238E27FC236}">
                <a16:creationId xmlns:a16="http://schemas.microsoft.com/office/drawing/2014/main" id="{B9BED848-AB96-4F96-B51D-643A8115A47B}"/>
              </a:ext>
            </a:extLst>
          </p:cNvPr>
          <p:cNvSpPr/>
          <p:nvPr/>
        </p:nvSpPr>
        <p:spPr>
          <a:xfrm>
            <a:off x="7453029" y="1830730"/>
            <a:ext cx="1005171" cy="785237"/>
          </a:xfrm>
          <a:custGeom>
            <a:avLst/>
            <a:gdLst/>
            <a:ahLst/>
            <a:cxnLst/>
            <a:rect l="l" t="t" r="r" b="b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36;p26">
            <a:extLst>
              <a:ext uri="{FF2B5EF4-FFF2-40B4-BE49-F238E27FC236}">
                <a16:creationId xmlns:a16="http://schemas.microsoft.com/office/drawing/2014/main" id="{1F8D135C-8297-465A-BBC3-1ABA1F9977A2}"/>
              </a:ext>
            </a:extLst>
          </p:cNvPr>
          <p:cNvSpPr txBox="1">
            <a:spLocks/>
          </p:cNvSpPr>
          <p:nvPr/>
        </p:nvSpPr>
        <p:spPr>
          <a:xfrm>
            <a:off x="263843" y="1452371"/>
            <a:ext cx="5212142" cy="659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 marL="0" indent="0" algn="ctr">
              <a:buFont typeface="Karla"/>
              <a:buNone/>
            </a:pPr>
            <a:r>
              <a:rPr lang="ru-RU" sz="2800" b="1" dirty="0"/>
              <a:t>ТЕСТОВЫЙ РЕЖИМ</a:t>
            </a:r>
            <a:endParaRPr lang="en-US" sz="2800" b="1" dirty="0"/>
          </a:p>
        </p:txBody>
      </p:sp>
      <p:sp>
        <p:nvSpPr>
          <p:cNvPr id="28" name="Google Shape;144;p17">
            <a:extLst>
              <a:ext uri="{FF2B5EF4-FFF2-40B4-BE49-F238E27FC236}">
                <a16:creationId xmlns:a16="http://schemas.microsoft.com/office/drawing/2014/main" id="{3690A312-241E-46B6-B557-EF698EAB7E6B}"/>
              </a:ext>
            </a:extLst>
          </p:cNvPr>
          <p:cNvSpPr txBox="1">
            <a:spLocks/>
          </p:cNvSpPr>
          <p:nvPr/>
        </p:nvSpPr>
        <p:spPr>
          <a:xfrm>
            <a:off x="466091" y="2658337"/>
            <a:ext cx="5212142" cy="659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ru-RU" dirty="0">
                <a:solidFill>
                  <a:schemeClr val="accent1"/>
                </a:solidFill>
              </a:rPr>
              <a:t>ТЕМА ПИСЬМА:  </a:t>
            </a:r>
            <a:r>
              <a:rPr lang="en-US" b="0" i="1" dirty="0" err="1">
                <a:solidFill>
                  <a:schemeClr val="accent1"/>
                </a:solidFill>
              </a:rPr>
              <a:t>reestrtest</a:t>
            </a:r>
            <a:r>
              <a:rPr lang="en-US" b="0" i="1" dirty="0">
                <a:solidFill>
                  <a:schemeClr val="accent1"/>
                </a:solidFill>
              </a:rPr>
              <a:t>_*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7"/>
          <p:cNvSpPr txBox="1">
            <a:spLocks noGrp="1"/>
          </p:cNvSpPr>
          <p:nvPr>
            <p:ph type="ctrTitle" idx="4294967295"/>
          </p:nvPr>
        </p:nvSpPr>
        <p:spPr>
          <a:xfrm>
            <a:off x="185438" y="2016655"/>
            <a:ext cx="5486400" cy="6591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u="sng" dirty="0">
                <a:solidFill>
                  <a:srgbClr val="ABE33F"/>
                </a:solidFill>
              </a:rPr>
              <a:t>reestrin@mofoms.ru</a:t>
            </a:r>
            <a:endParaRPr sz="3200" u="sng" dirty="0">
              <a:solidFill>
                <a:srgbClr val="ABE33F"/>
              </a:solidFill>
            </a:endParaRPr>
          </a:p>
        </p:txBody>
      </p:sp>
      <p:sp>
        <p:nvSpPr>
          <p:cNvPr id="145" name="Google Shape;145;p17"/>
          <p:cNvSpPr txBox="1">
            <a:spLocks noGrp="1"/>
          </p:cNvSpPr>
          <p:nvPr>
            <p:ph type="subTitle" idx="4294967295"/>
          </p:nvPr>
        </p:nvSpPr>
        <p:spPr>
          <a:xfrm>
            <a:off x="375580" y="3317467"/>
            <a:ext cx="6536772" cy="15998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1800" dirty="0"/>
              <a:t>Производится с целью окончательного приемо-сдаточного контроля, сверки и идентификации персональных данных застрахованных лиц</a:t>
            </a:r>
            <a:r>
              <a:rPr lang="en-US" sz="1800" dirty="0"/>
              <a:t>.</a:t>
            </a:r>
            <a:endParaRPr lang="ru-RU" sz="1800" dirty="0"/>
          </a:p>
          <a:p>
            <a:pPr marL="0" lvl="0" indent="0">
              <a:buNone/>
            </a:pPr>
            <a:r>
              <a:rPr lang="ru-RU" sz="1800" dirty="0"/>
              <a:t>Доступен с 1-го числа месяца, следующего за отчетным.</a:t>
            </a:r>
            <a:endParaRPr sz="1800" dirty="0"/>
          </a:p>
        </p:txBody>
      </p:sp>
      <p:sp>
        <p:nvSpPr>
          <p:cNvPr id="146" name="Google Shape;146;p17"/>
          <p:cNvSpPr/>
          <p:nvPr/>
        </p:nvSpPr>
        <p:spPr>
          <a:xfrm>
            <a:off x="4872857" y="-19182"/>
            <a:ext cx="4290325" cy="3789650"/>
          </a:xfrm>
          <a:custGeom>
            <a:avLst/>
            <a:gdLst/>
            <a:ahLst/>
            <a:cxnLst/>
            <a:rect l="l" t="t" r="r" b="b"/>
            <a:pathLst>
              <a:path w="171613" h="151586" extrusionOk="0">
                <a:moveTo>
                  <a:pt x="0" y="694"/>
                </a:moveTo>
                <a:lnTo>
                  <a:pt x="171613" y="0"/>
                </a:lnTo>
                <a:lnTo>
                  <a:pt x="170790" y="151586"/>
                </a:lnTo>
                <a:lnTo>
                  <a:pt x="46492" y="123154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</p:sp>
      <p:sp>
        <p:nvSpPr>
          <p:cNvPr id="160" name="Google Shape;160;p17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 dirty="0"/>
          </a:p>
        </p:txBody>
      </p:sp>
      <p:sp>
        <p:nvSpPr>
          <p:cNvPr id="26" name="Google Shape;236;p26">
            <a:extLst>
              <a:ext uri="{FF2B5EF4-FFF2-40B4-BE49-F238E27FC236}">
                <a16:creationId xmlns:a16="http://schemas.microsoft.com/office/drawing/2014/main" id="{1F8D135C-8297-465A-BBC3-1ABA1F9977A2}"/>
              </a:ext>
            </a:extLst>
          </p:cNvPr>
          <p:cNvSpPr txBox="1">
            <a:spLocks/>
          </p:cNvSpPr>
          <p:nvPr/>
        </p:nvSpPr>
        <p:spPr>
          <a:xfrm>
            <a:off x="302202" y="1416709"/>
            <a:ext cx="5201887" cy="693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 marL="0" indent="0" algn="ctr">
              <a:buNone/>
            </a:pPr>
            <a:r>
              <a:rPr lang="ru-RU" sz="2800" b="1" dirty="0"/>
              <a:t>КОНТРОЛЬНЫЙ РЕЖИМ</a:t>
            </a:r>
            <a:endParaRPr lang="en-US" sz="2800" b="1" dirty="0"/>
          </a:p>
          <a:p>
            <a:pPr marL="0" indent="0" algn="ctr">
              <a:buFont typeface="Karla"/>
              <a:buNone/>
            </a:pPr>
            <a:endParaRPr lang="en-US" sz="2800" b="1" dirty="0"/>
          </a:p>
        </p:txBody>
      </p:sp>
      <p:sp>
        <p:nvSpPr>
          <p:cNvPr id="28" name="Google Shape;144;p17">
            <a:extLst>
              <a:ext uri="{FF2B5EF4-FFF2-40B4-BE49-F238E27FC236}">
                <a16:creationId xmlns:a16="http://schemas.microsoft.com/office/drawing/2014/main" id="{3690A312-241E-46B6-B557-EF698EAB7E6B}"/>
              </a:ext>
            </a:extLst>
          </p:cNvPr>
          <p:cNvSpPr txBox="1">
            <a:spLocks/>
          </p:cNvSpPr>
          <p:nvPr/>
        </p:nvSpPr>
        <p:spPr>
          <a:xfrm>
            <a:off x="466091" y="2658337"/>
            <a:ext cx="5212142" cy="659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ru-RU" dirty="0">
                <a:solidFill>
                  <a:schemeClr val="accent1"/>
                </a:solidFill>
              </a:rPr>
              <a:t>ТЕМА ПИСЬМА:  </a:t>
            </a:r>
            <a:r>
              <a:rPr lang="en-US" b="0" i="1" dirty="0" err="1">
                <a:solidFill>
                  <a:schemeClr val="accent1"/>
                </a:solidFill>
              </a:rPr>
              <a:t>reestr</a:t>
            </a:r>
            <a:r>
              <a:rPr lang="en-US" b="0" i="1" dirty="0">
                <a:solidFill>
                  <a:schemeClr val="accent1"/>
                </a:solidFill>
              </a:rPr>
              <a:t>_*</a:t>
            </a:r>
          </a:p>
        </p:txBody>
      </p:sp>
      <p:grpSp>
        <p:nvGrpSpPr>
          <p:cNvPr id="15" name="Google Shape;767;p46">
            <a:extLst>
              <a:ext uri="{FF2B5EF4-FFF2-40B4-BE49-F238E27FC236}">
                <a16:creationId xmlns:a16="http://schemas.microsoft.com/office/drawing/2014/main" id="{5AD46FA6-E850-44C9-A93B-E7E5DB1F68B5}"/>
              </a:ext>
            </a:extLst>
          </p:cNvPr>
          <p:cNvGrpSpPr/>
          <p:nvPr/>
        </p:nvGrpSpPr>
        <p:grpSpPr>
          <a:xfrm>
            <a:off x="7603671" y="2058841"/>
            <a:ext cx="936565" cy="876191"/>
            <a:chOff x="5975075" y="2327500"/>
            <a:chExt cx="420100" cy="388350"/>
          </a:xfrm>
        </p:grpSpPr>
        <p:sp>
          <p:nvSpPr>
            <p:cNvPr id="16" name="Google Shape;768;p46">
              <a:extLst>
                <a:ext uri="{FF2B5EF4-FFF2-40B4-BE49-F238E27FC236}">
                  <a16:creationId xmlns:a16="http://schemas.microsoft.com/office/drawing/2014/main" id="{E6FD86FD-9961-438C-81AB-7CAE89A7DF43}"/>
                </a:ext>
              </a:extLst>
            </p:cNvPr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l" t="t" r="r" b="b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769;p46">
              <a:extLst>
                <a:ext uri="{FF2B5EF4-FFF2-40B4-BE49-F238E27FC236}">
                  <a16:creationId xmlns:a16="http://schemas.microsoft.com/office/drawing/2014/main" id="{2A75AE94-A21F-46C9-B518-DC71669F5325}"/>
                </a:ext>
              </a:extLst>
            </p:cNvPr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l" t="t" r="r" b="b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Google Shape;849;p46">
            <a:extLst>
              <a:ext uri="{FF2B5EF4-FFF2-40B4-BE49-F238E27FC236}">
                <a16:creationId xmlns:a16="http://schemas.microsoft.com/office/drawing/2014/main" id="{9120F3D7-5532-4378-BBA5-B1A5C21C72AD}"/>
              </a:ext>
            </a:extLst>
          </p:cNvPr>
          <p:cNvSpPr/>
          <p:nvPr/>
        </p:nvSpPr>
        <p:spPr>
          <a:xfrm>
            <a:off x="7921047" y="243295"/>
            <a:ext cx="860010" cy="876191"/>
          </a:xfrm>
          <a:custGeom>
            <a:avLst/>
            <a:gdLst/>
            <a:ahLst/>
            <a:cxnLst/>
            <a:rect l="l" t="t" r="r" b="b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" name="Google Shape;683;p46">
            <a:extLst>
              <a:ext uri="{FF2B5EF4-FFF2-40B4-BE49-F238E27FC236}">
                <a16:creationId xmlns:a16="http://schemas.microsoft.com/office/drawing/2014/main" id="{D81765D7-7432-489E-AF07-C27669340DD6}"/>
              </a:ext>
            </a:extLst>
          </p:cNvPr>
          <p:cNvGrpSpPr/>
          <p:nvPr/>
        </p:nvGrpSpPr>
        <p:grpSpPr>
          <a:xfrm>
            <a:off x="5966948" y="902098"/>
            <a:ext cx="860009" cy="1114557"/>
            <a:chOff x="584925" y="922575"/>
            <a:chExt cx="415200" cy="502525"/>
          </a:xfrm>
        </p:grpSpPr>
        <p:sp>
          <p:nvSpPr>
            <p:cNvPr id="29" name="Google Shape;684;p46">
              <a:extLst>
                <a:ext uri="{FF2B5EF4-FFF2-40B4-BE49-F238E27FC236}">
                  <a16:creationId xmlns:a16="http://schemas.microsoft.com/office/drawing/2014/main" id="{0074E92D-F882-4B68-A0D6-6C7DF284526F}"/>
                </a:ext>
              </a:extLst>
            </p:cNvPr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685;p46">
              <a:extLst>
                <a:ext uri="{FF2B5EF4-FFF2-40B4-BE49-F238E27FC236}">
                  <a16:creationId xmlns:a16="http://schemas.microsoft.com/office/drawing/2014/main" id="{BD0E93D4-1CD2-4687-8773-D16F7469265B}"/>
                </a:ext>
              </a:extLst>
            </p:cNvPr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686;p46">
              <a:extLst>
                <a:ext uri="{FF2B5EF4-FFF2-40B4-BE49-F238E27FC236}">
                  <a16:creationId xmlns:a16="http://schemas.microsoft.com/office/drawing/2014/main" id="{6AC1AF8C-16FD-4EB5-B104-8B2CE34DBFE9}"/>
                </a:ext>
              </a:extLst>
            </p:cNvPr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l" t="t" r="r" b="b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" name="Google Shape;891;p46">
            <a:extLst>
              <a:ext uri="{FF2B5EF4-FFF2-40B4-BE49-F238E27FC236}">
                <a16:creationId xmlns:a16="http://schemas.microsoft.com/office/drawing/2014/main" id="{B900CC4D-B89B-4E00-B2DD-09AF4D6F5005}"/>
              </a:ext>
            </a:extLst>
          </p:cNvPr>
          <p:cNvGrpSpPr/>
          <p:nvPr/>
        </p:nvGrpSpPr>
        <p:grpSpPr>
          <a:xfrm>
            <a:off x="7274067" y="1187398"/>
            <a:ext cx="683071" cy="642378"/>
            <a:chOff x="5241175" y="4959100"/>
            <a:chExt cx="539775" cy="517775"/>
          </a:xfrm>
        </p:grpSpPr>
        <p:sp>
          <p:nvSpPr>
            <p:cNvPr id="33" name="Google Shape;892;p46">
              <a:extLst>
                <a:ext uri="{FF2B5EF4-FFF2-40B4-BE49-F238E27FC236}">
                  <a16:creationId xmlns:a16="http://schemas.microsoft.com/office/drawing/2014/main" id="{126946B2-03BE-4CA2-86B7-7C43A5FCC685}"/>
                </a:ext>
              </a:extLst>
            </p:cNvPr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l" t="t" r="r" b="b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893;p46">
              <a:extLst>
                <a:ext uri="{FF2B5EF4-FFF2-40B4-BE49-F238E27FC236}">
                  <a16:creationId xmlns:a16="http://schemas.microsoft.com/office/drawing/2014/main" id="{2C441336-CD1D-4A8C-AEE9-EC651DD3511F}"/>
                </a:ext>
              </a:extLst>
            </p:cNvPr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l" t="t" r="r" b="b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894;p46">
              <a:extLst>
                <a:ext uri="{FF2B5EF4-FFF2-40B4-BE49-F238E27FC236}">
                  <a16:creationId xmlns:a16="http://schemas.microsoft.com/office/drawing/2014/main" id="{2A107121-9D74-41D2-8905-25C23ED22B11}"/>
                </a:ext>
              </a:extLst>
            </p:cNvPr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l" t="t" r="r" b="b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895;p46">
              <a:extLst>
                <a:ext uri="{FF2B5EF4-FFF2-40B4-BE49-F238E27FC236}">
                  <a16:creationId xmlns:a16="http://schemas.microsoft.com/office/drawing/2014/main" id="{318AD826-0C69-48BD-ACCC-1DE2F77FC9F4}"/>
                </a:ext>
              </a:extLst>
            </p:cNvPr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l" t="t" r="r" b="b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896;p46">
              <a:extLst>
                <a:ext uri="{FF2B5EF4-FFF2-40B4-BE49-F238E27FC236}">
                  <a16:creationId xmlns:a16="http://schemas.microsoft.com/office/drawing/2014/main" id="{F5FC7187-FC3C-48C2-862A-3BF5B6A62837}"/>
                </a:ext>
              </a:extLst>
            </p:cNvPr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l" t="t" r="r" b="b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897;p46">
              <a:extLst>
                <a:ext uri="{FF2B5EF4-FFF2-40B4-BE49-F238E27FC236}">
                  <a16:creationId xmlns:a16="http://schemas.microsoft.com/office/drawing/2014/main" id="{7CD4B8EE-7FA4-4514-AF4B-1C260877E0EC}"/>
                </a:ext>
              </a:extLst>
            </p:cNvPr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l" t="t" r="r" b="b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77103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7"/>
          <p:cNvSpPr txBox="1">
            <a:spLocks noGrp="1"/>
          </p:cNvSpPr>
          <p:nvPr>
            <p:ph type="title"/>
          </p:nvPr>
        </p:nvSpPr>
        <p:spPr>
          <a:xfrm>
            <a:off x="570391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Действия МО при сдаче реестров счетов</a:t>
            </a:r>
            <a:endParaRPr sz="2000" dirty="0"/>
          </a:p>
        </p:txBody>
      </p:sp>
      <p:sp>
        <p:nvSpPr>
          <p:cNvPr id="358" name="Google Shape;358;p37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sp>
        <p:nvSpPr>
          <p:cNvPr id="359" name="Google Shape;359;p37"/>
          <p:cNvSpPr/>
          <p:nvPr/>
        </p:nvSpPr>
        <p:spPr>
          <a:xfrm>
            <a:off x="7334508" y="2565423"/>
            <a:ext cx="1415326" cy="777897"/>
          </a:xfrm>
          <a:prstGeom prst="homePlate">
            <a:avLst>
              <a:gd name="adj" fmla="val 32030"/>
            </a:avLst>
          </a:prstGeom>
          <a:solidFill>
            <a:schemeClr val="accent5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rPr>
              <a:t>      7</a:t>
            </a:r>
            <a:endParaRPr sz="1800" b="1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360" name="Google Shape;360;p37"/>
          <p:cNvSpPr/>
          <p:nvPr/>
        </p:nvSpPr>
        <p:spPr>
          <a:xfrm>
            <a:off x="6091717" y="2565423"/>
            <a:ext cx="1505365" cy="777897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rPr>
              <a:t>      6</a:t>
            </a:r>
            <a:endParaRPr sz="1800" b="1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361" name="Google Shape;361;p37"/>
          <p:cNvSpPr/>
          <p:nvPr/>
        </p:nvSpPr>
        <p:spPr>
          <a:xfrm>
            <a:off x="4956774" y="2565423"/>
            <a:ext cx="1382149" cy="777897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rPr>
              <a:t>      5</a:t>
            </a:r>
            <a:endParaRPr sz="1800" b="1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362" name="Google Shape;362;p37"/>
          <p:cNvSpPr/>
          <p:nvPr/>
        </p:nvSpPr>
        <p:spPr>
          <a:xfrm>
            <a:off x="3829388" y="2565424"/>
            <a:ext cx="1395952" cy="777897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bg1"/>
                </a:solidFill>
                <a:latin typeface="Karla"/>
                <a:ea typeface="Karla"/>
                <a:cs typeface="Karla"/>
                <a:sym typeface="Karla"/>
              </a:rPr>
              <a:t>      4</a:t>
            </a:r>
            <a:endParaRPr sz="1800" b="1" dirty="0">
              <a:solidFill>
                <a:schemeClr val="bg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363" name="Google Shape;363;p37"/>
          <p:cNvSpPr/>
          <p:nvPr/>
        </p:nvSpPr>
        <p:spPr>
          <a:xfrm>
            <a:off x="2652860" y="2565425"/>
            <a:ext cx="1425147" cy="777897"/>
          </a:xfrm>
          <a:prstGeom prst="homePlate">
            <a:avLst>
              <a:gd name="adj" fmla="val 32030"/>
            </a:avLst>
          </a:prstGeom>
          <a:solidFill>
            <a:srgbClr val="00848E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rPr>
              <a:t>      3</a:t>
            </a:r>
            <a:endParaRPr sz="1800" b="1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364" name="Google Shape;364;p37"/>
          <p:cNvSpPr/>
          <p:nvPr/>
        </p:nvSpPr>
        <p:spPr>
          <a:xfrm>
            <a:off x="1543314" y="2565425"/>
            <a:ext cx="1358015" cy="777897"/>
          </a:xfrm>
          <a:prstGeom prst="homePlate">
            <a:avLst>
              <a:gd name="adj" fmla="val 32030"/>
            </a:avLst>
          </a:prstGeom>
          <a:solidFill>
            <a:schemeClr val="tx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rPr>
              <a:t>     2</a:t>
            </a:r>
            <a:endParaRPr sz="1800" b="1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371" name="Google Shape;371;p37"/>
          <p:cNvSpPr/>
          <p:nvPr/>
        </p:nvSpPr>
        <p:spPr>
          <a:xfrm>
            <a:off x="445193" y="2565425"/>
            <a:ext cx="1366835" cy="777897"/>
          </a:xfrm>
          <a:prstGeom prst="homePlate">
            <a:avLst>
              <a:gd name="adj" fmla="val 32030"/>
            </a:avLst>
          </a:prstGeom>
          <a:solidFill>
            <a:schemeClr val="tx2">
              <a:lumMod val="25000"/>
            </a:schemeClr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bg1"/>
                </a:solidFill>
                <a:latin typeface="Karla"/>
              </a:rPr>
              <a:t>1</a:t>
            </a:r>
            <a:endParaRPr sz="1800" b="1" dirty="0">
              <a:solidFill>
                <a:schemeClr val="bg1"/>
              </a:solidFill>
              <a:latin typeface="Karla"/>
            </a:endParaRPr>
          </a:p>
        </p:txBody>
      </p:sp>
      <p:cxnSp>
        <p:nvCxnSpPr>
          <p:cNvPr id="372" name="Google Shape;372;p37"/>
          <p:cNvCxnSpPr/>
          <p:nvPr/>
        </p:nvCxnSpPr>
        <p:spPr>
          <a:xfrm rot="10800000">
            <a:off x="612465" y="2191462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73" name="Google Shape;373;p37"/>
          <p:cNvSpPr txBox="1"/>
          <p:nvPr/>
        </p:nvSpPr>
        <p:spPr>
          <a:xfrm>
            <a:off x="612465" y="1306286"/>
            <a:ext cx="1663222" cy="912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Получение квалифицированной электронной подписи в любом аккредитованном удостоверяющем центре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dirty="0">
              <a:solidFill>
                <a:schemeClr val="dk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cxnSp>
        <p:nvCxnSpPr>
          <p:cNvPr id="376" name="Google Shape;376;p37"/>
          <p:cNvCxnSpPr/>
          <p:nvPr/>
        </p:nvCxnSpPr>
        <p:spPr>
          <a:xfrm rot="10800000">
            <a:off x="2916379" y="219146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77" name="Google Shape;377;p37"/>
          <p:cNvSpPr txBox="1"/>
          <p:nvPr/>
        </p:nvSpPr>
        <p:spPr>
          <a:xfrm>
            <a:off x="2916378" y="1560624"/>
            <a:ext cx="2308962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Формирование реестров счетов за отчетный период</a:t>
            </a:r>
            <a:r>
              <a:rPr lang="en-US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 </a:t>
            </a:r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согласно актуальной версии ОТР-ИВ-7 </a:t>
            </a:r>
          </a:p>
          <a:p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(скачивается с сайта </a:t>
            </a:r>
            <a:r>
              <a:rPr lang="en-US" altLang="ru-RU" sz="900" b="1" i="1" dirty="0">
                <a:hlinkClick r:id="rId3"/>
              </a:rPr>
              <a:t>www.mofoms.ru</a:t>
            </a:r>
            <a:r>
              <a:rPr lang="ru-RU" altLang="ru-RU" sz="900" i="1" dirty="0"/>
              <a:t>)</a:t>
            </a:r>
          </a:p>
        </p:txBody>
      </p:sp>
      <p:cxnSp>
        <p:nvCxnSpPr>
          <p:cNvPr id="380" name="Google Shape;380;p37"/>
          <p:cNvCxnSpPr/>
          <p:nvPr/>
        </p:nvCxnSpPr>
        <p:spPr>
          <a:xfrm rot="10800000">
            <a:off x="5248864" y="2186113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81" name="Google Shape;381;p37"/>
          <p:cNvSpPr txBox="1"/>
          <p:nvPr/>
        </p:nvSpPr>
        <p:spPr>
          <a:xfrm>
            <a:off x="5248864" y="1685125"/>
            <a:ext cx="1502571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Исправление ошибок ФЛК,</a:t>
            </a:r>
            <a:r>
              <a:rPr lang="en-US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 </a:t>
            </a:r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успешная сдача, </a:t>
            </a:r>
          </a:p>
          <a:p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получение актов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dirty="0">
              <a:solidFill>
                <a:schemeClr val="dk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cxnSp>
        <p:nvCxnSpPr>
          <p:cNvPr id="382" name="Google Shape;382;p37"/>
          <p:cNvCxnSpPr/>
          <p:nvPr/>
        </p:nvCxnSpPr>
        <p:spPr>
          <a:xfrm rot="10800000">
            <a:off x="7597082" y="2186114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83" name="Google Shape;383;p37"/>
          <p:cNvSpPr txBox="1"/>
          <p:nvPr/>
        </p:nvSpPr>
        <p:spPr>
          <a:xfrm>
            <a:off x="7122695" y="1575625"/>
            <a:ext cx="1627139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Сдача ежемесячной, ежеквартальной и годовой отчетности в АИС ЦСОО </a:t>
            </a:r>
            <a:r>
              <a:rPr lang="ru-RU" altLang="ru-RU" sz="900" i="1" dirty="0"/>
              <a:t>(</a:t>
            </a:r>
            <a:r>
              <a:rPr lang="en-US" altLang="ru-RU" sz="900" b="1" i="1" dirty="0">
                <a:hlinkClick r:id="rId4"/>
              </a:rPr>
              <a:t>reports.mofoms.ru</a:t>
            </a:r>
            <a:r>
              <a:rPr lang="ru-RU" altLang="ru-RU" sz="900" i="1" dirty="0"/>
              <a:t>)</a:t>
            </a:r>
            <a:endParaRPr lang="en-US" altLang="ru-RU" sz="900" i="1" dirty="0"/>
          </a:p>
        </p:txBody>
      </p:sp>
      <p:cxnSp>
        <p:nvCxnSpPr>
          <p:cNvPr id="384" name="Google Shape;384;p37"/>
          <p:cNvCxnSpPr/>
          <p:nvPr/>
        </p:nvCxnSpPr>
        <p:spPr>
          <a:xfrm rot="10800000">
            <a:off x="1901028" y="3243147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85" name="Google Shape;385;p37"/>
          <p:cNvSpPr txBox="1"/>
          <p:nvPr/>
        </p:nvSpPr>
        <p:spPr>
          <a:xfrm>
            <a:off x="1901028" y="3886027"/>
            <a:ext cx="1777198" cy="8638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Регистрация доверенного электронного адреса и электронной подписи (официальное письмо на </a:t>
            </a:r>
            <a:r>
              <a:rPr lang="ru-RU" altLang="ru-RU" sz="900">
                <a:solidFill>
                  <a:srgbClr val="434A4B"/>
                </a:solidFill>
                <a:latin typeface="Karla"/>
                <a:ea typeface="Karla"/>
                <a:cs typeface="Karla"/>
              </a:rPr>
              <a:t>почту </a:t>
            </a:r>
            <a:r>
              <a:rPr lang="en-US" altLang="ru-RU" sz="900" b="1" i="1" smtClean="0">
                <a:hlinkClick r:id="rId5"/>
              </a:rPr>
              <a:t>edo@mofoms.ru</a:t>
            </a:r>
            <a:r>
              <a:rPr lang="ru-RU" altLang="ru-RU" sz="900" b="1" i="1" dirty="0" smtClean="0"/>
              <a:t> </a:t>
            </a:r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по форме Приложения 12 к ОТР-ИВ-7) </a:t>
            </a:r>
            <a:endParaRPr sz="900" dirty="0">
              <a:solidFill>
                <a:srgbClr val="434A4B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cxnSp>
        <p:nvCxnSpPr>
          <p:cNvPr id="388" name="Google Shape;388;p37"/>
          <p:cNvCxnSpPr/>
          <p:nvPr/>
        </p:nvCxnSpPr>
        <p:spPr>
          <a:xfrm rot="10800000">
            <a:off x="4126019" y="3233690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89" name="Google Shape;389;p37"/>
          <p:cNvSpPr txBox="1"/>
          <p:nvPr/>
        </p:nvSpPr>
        <p:spPr>
          <a:xfrm>
            <a:off x="4127920" y="3849053"/>
            <a:ext cx="1915369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Отправка подписанных и зашифрованных реестров с доверенного адреса на почту </a:t>
            </a:r>
            <a:r>
              <a:rPr lang="en-US" altLang="ru-RU" sz="900" b="1" i="1" dirty="0">
                <a:hlinkClick r:id="rId4"/>
              </a:rPr>
              <a:t>reestrin@mofoms.ru</a:t>
            </a:r>
            <a:endParaRPr lang="en-US" altLang="ru-RU" sz="900" i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dirty="0">
              <a:solidFill>
                <a:srgbClr val="434A4B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cxnSp>
        <p:nvCxnSpPr>
          <p:cNvPr id="392" name="Google Shape;392;p37"/>
          <p:cNvCxnSpPr/>
          <p:nvPr/>
        </p:nvCxnSpPr>
        <p:spPr>
          <a:xfrm rot="10800000">
            <a:off x="6351009" y="3251734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93" name="Google Shape;393;p37"/>
          <p:cNvSpPr txBox="1"/>
          <p:nvPr/>
        </p:nvSpPr>
        <p:spPr>
          <a:xfrm>
            <a:off x="6351008" y="3859080"/>
            <a:ext cx="2132973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Подписание акта передачи приема данных об оказанной МП застрахованным в других субъектах РФ электронной подписью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dirty="0">
              <a:solidFill>
                <a:srgbClr val="434A4B"/>
              </a:solidFill>
              <a:latin typeface="Karla"/>
              <a:ea typeface="Karla"/>
              <a:cs typeface="Karla"/>
              <a:sym typeface="Karla"/>
            </a:endParaRPr>
          </a:p>
        </p:txBody>
      </p:sp>
    </p:spTree>
    <p:extLst>
      <p:ext uri="{BB962C8B-B14F-4D97-AF65-F5344CB8AC3E}">
        <p14:creationId xmlns:p14="http://schemas.microsoft.com/office/powerpoint/2010/main" val="227384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4"/>
          <p:cNvSpPr txBox="1">
            <a:spLocks noGrp="1"/>
          </p:cNvSpPr>
          <p:nvPr>
            <p:ph type="ctrTitle"/>
          </p:nvPr>
        </p:nvSpPr>
        <p:spPr>
          <a:xfrm>
            <a:off x="0" y="1888150"/>
            <a:ext cx="9143999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ABE33F"/>
                </a:solidFill>
              </a:rPr>
              <a:t>1.</a:t>
            </a:r>
            <a:endParaRPr dirty="0">
              <a:solidFill>
                <a:srgbClr val="ABE33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ПЕРСОНИФИЦИРОВАННЫЙ УЧЕТ</a:t>
            </a:r>
            <a:endParaRPr dirty="0"/>
          </a:p>
        </p:txBody>
      </p:sp>
      <p:sp>
        <p:nvSpPr>
          <p:cNvPr id="125" name="Google Shape;125;p14"/>
          <p:cNvSpPr txBox="1">
            <a:spLocks noGrp="1"/>
          </p:cNvSpPr>
          <p:nvPr>
            <p:ph type="subTitle" idx="1"/>
          </p:nvPr>
        </p:nvSpPr>
        <p:spPr>
          <a:xfrm>
            <a:off x="1815375" y="2916250"/>
            <a:ext cx="55131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Нормативно-правовое регулирование</a:t>
            </a:r>
            <a:endParaRPr dirty="0"/>
          </a:p>
        </p:txBody>
      </p:sp>
      <p:sp>
        <p:nvSpPr>
          <p:cNvPr id="126" name="Google Shape;126;p14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650" y="398400"/>
            <a:ext cx="7370700" cy="530145"/>
          </a:xfrm>
        </p:spPr>
        <p:txBody>
          <a:bodyPr/>
          <a:lstStyle/>
          <a:p>
            <a:r>
              <a:rPr lang="ru-RU" dirty="0" smtClean="0"/>
              <a:t>ОТР-ИВ-7. </a:t>
            </a:r>
            <a:r>
              <a:rPr lang="ru-RU" dirty="0"/>
              <a:t>Этап </a:t>
            </a: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3435927" y="1714500"/>
            <a:ext cx="2376055" cy="457200"/>
          </a:xfrm>
          <a:prstGeom prst="flowChartInputOutpu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Пакет сводов</a:t>
            </a: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3144982" y="2343150"/>
            <a:ext cx="2970068" cy="4572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Первичный </a:t>
            </a:r>
            <a:r>
              <a:rPr lang="ru-RU" altLang="ru-RU" sz="11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контроль почтовых </a:t>
            </a:r>
            <a:r>
              <a:rPr lang="ru-RU" altLang="ru-RU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сообщений</a:t>
            </a:r>
            <a:endParaRPr lang="ru-RU" altLang="ru-RU" sz="11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3352800" y="972648"/>
            <a:ext cx="2551834" cy="457200"/>
          </a:xfrm>
          <a:prstGeom prst="flowChartPreparat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Медицинская организация</a:t>
            </a:r>
            <a:endParaRPr lang="ru-RU" altLang="ru-RU" sz="12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3671455" y="3028950"/>
            <a:ext cx="1918853" cy="51435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Есть ошибки?</a:t>
            </a:r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4000500" y="4000499"/>
            <a:ext cx="1314450" cy="415457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Этап 2</a:t>
            </a:r>
          </a:p>
        </p:txBody>
      </p:sp>
      <p:cxnSp>
        <p:nvCxnSpPr>
          <p:cNvPr id="9" name="AutoShape 14"/>
          <p:cNvCxnSpPr>
            <a:cxnSpLocks noChangeShapeType="1"/>
            <a:stCxn id="6" idx="2"/>
            <a:endCxn id="4" idx="1"/>
          </p:cNvCxnSpPr>
          <p:nvPr/>
        </p:nvCxnSpPr>
        <p:spPr bwMode="auto">
          <a:xfrm flipH="1">
            <a:off x="4623955" y="1429848"/>
            <a:ext cx="4762" cy="28465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AutoShape 15"/>
          <p:cNvCxnSpPr>
            <a:cxnSpLocks noChangeShapeType="1"/>
            <a:stCxn id="4" idx="4"/>
            <a:endCxn id="5" idx="0"/>
          </p:cNvCxnSpPr>
          <p:nvPr/>
        </p:nvCxnSpPr>
        <p:spPr bwMode="auto">
          <a:xfrm>
            <a:off x="4623955" y="2171700"/>
            <a:ext cx="6061" cy="171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AutoShape 16"/>
          <p:cNvCxnSpPr>
            <a:cxnSpLocks noChangeShapeType="1"/>
            <a:stCxn id="5" idx="2"/>
            <a:endCxn id="7" idx="0"/>
          </p:cNvCxnSpPr>
          <p:nvPr/>
        </p:nvCxnSpPr>
        <p:spPr bwMode="auto">
          <a:xfrm>
            <a:off x="4630016" y="2800350"/>
            <a:ext cx="866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AutoShape 17"/>
          <p:cNvCxnSpPr>
            <a:cxnSpLocks noChangeShapeType="1"/>
          </p:cNvCxnSpPr>
          <p:nvPr/>
        </p:nvCxnSpPr>
        <p:spPr bwMode="auto">
          <a:xfrm flipV="1">
            <a:off x="5587278" y="1157145"/>
            <a:ext cx="796720" cy="213348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6489293" y="2171700"/>
            <a:ext cx="16033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dirty="0"/>
              <a:t>Да, Протокол ПКПС</a:t>
            </a:r>
          </a:p>
        </p:txBody>
      </p:sp>
      <p:cxnSp>
        <p:nvCxnSpPr>
          <p:cNvPr id="14" name="AutoShape 19"/>
          <p:cNvCxnSpPr>
            <a:cxnSpLocks noChangeShapeType="1"/>
            <a:stCxn id="7" idx="1"/>
            <a:endCxn id="8" idx="0"/>
          </p:cNvCxnSpPr>
          <p:nvPr/>
        </p:nvCxnSpPr>
        <p:spPr bwMode="auto">
          <a:xfrm rot="10800000" flipH="1" flipV="1">
            <a:off x="3671455" y="3286125"/>
            <a:ext cx="986270" cy="714374"/>
          </a:xfrm>
          <a:prstGeom prst="bentConnector4">
            <a:avLst>
              <a:gd name="adj1" fmla="val -23178"/>
              <a:gd name="adj2" fmla="val 68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2761051" y="3372611"/>
            <a:ext cx="45076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dirty="0"/>
              <a:t>Нет</a:t>
            </a:r>
          </a:p>
        </p:txBody>
      </p:sp>
      <p:sp>
        <p:nvSpPr>
          <p:cNvPr id="16" name="Rectangle 21"/>
          <p:cNvSpPr>
            <a:spLocks noChangeArrowheads="1"/>
          </p:cNvSpPr>
          <p:nvPr/>
        </p:nvSpPr>
        <p:spPr bwMode="auto">
          <a:xfrm>
            <a:off x="1828801" y="4343400"/>
            <a:ext cx="33214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050" dirty="0"/>
              <a:t>    </a:t>
            </a:r>
            <a:endParaRPr lang="ru-RU" altLang="ru-RU" sz="1050" dirty="0"/>
          </a:p>
        </p:txBody>
      </p:sp>
      <p:sp>
        <p:nvSpPr>
          <p:cNvPr id="17" name="Rectangle 22"/>
          <p:cNvSpPr>
            <a:spLocks noChangeArrowheads="1"/>
          </p:cNvSpPr>
          <p:nvPr/>
        </p:nvSpPr>
        <p:spPr bwMode="auto">
          <a:xfrm>
            <a:off x="2976014" y="4468093"/>
            <a:ext cx="351410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100" dirty="0" smtClean="0"/>
              <a:t>ПКПС </a:t>
            </a:r>
            <a:r>
              <a:rPr lang="ru-RU" altLang="ru-RU" sz="1100" dirty="0"/>
              <a:t>– первичный контроль почтовых сообщений</a:t>
            </a:r>
          </a:p>
        </p:txBody>
      </p:sp>
      <p:cxnSp>
        <p:nvCxnSpPr>
          <p:cNvPr id="72" name="Соединительная линия уступом 71"/>
          <p:cNvCxnSpPr/>
          <p:nvPr/>
        </p:nvCxnSpPr>
        <p:spPr>
          <a:xfrm rot="10800000">
            <a:off x="5893211" y="1194898"/>
            <a:ext cx="443677" cy="12700"/>
          </a:xfrm>
          <a:prstGeom prst="bentConnector3">
            <a:avLst>
              <a:gd name="adj1" fmla="val -1089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966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650" y="398400"/>
            <a:ext cx="7370700" cy="608795"/>
          </a:xfrm>
        </p:spPr>
        <p:txBody>
          <a:bodyPr/>
          <a:lstStyle/>
          <a:p>
            <a:r>
              <a:rPr lang="ru-RU" dirty="0" smtClean="0"/>
              <a:t>ОТР-ИВ-7. </a:t>
            </a:r>
            <a:r>
              <a:rPr lang="ru-RU" dirty="0"/>
              <a:t>Этап </a:t>
            </a:r>
            <a:r>
              <a:rPr lang="ru-RU" dirty="0" smtClean="0"/>
              <a:t>2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21</a:t>
            </a:fld>
            <a:endParaRPr lang="en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3505199" y="1295400"/>
            <a:ext cx="2286001" cy="457200"/>
          </a:xfrm>
          <a:prstGeom prst="flowChartPreparat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Медицинская организация</a:t>
            </a: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4191000" y="2738497"/>
            <a:ext cx="914400" cy="436418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ФЛК</a:t>
            </a: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3563142" y="3486183"/>
            <a:ext cx="2170113" cy="6858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Есть ошибки?</a:t>
            </a:r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3771899" y="4449216"/>
            <a:ext cx="1752600" cy="3048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Этап 3</a:t>
            </a:r>
          </a:p>
        </p:txBody>
      </p:sp>
      <p:cxnSp>
        <p:nvCxnSpPr>
          <p:cNvPr id="9" name="AutoShape 11"/>
          <p:cNvCxnSpPr>
            <a:cxnSpLocks noChangeShapeType="1"/>
            <a:stCxn id="4" idx="2"/>
          </p:cNvCxnSpPr>
          <p:nvPr/>
        </p:nvCxnSpPr>
        <p:spPr bwMode="auto">
          <a:xfrm>
            <a:off x="4648200" y="1752600"/>
            <a:ext cx="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AutoShape 12"/>
          <p:cNvCxnSpPr>
            <a:cxnSpLocks noChangeShapeType="1"/>
            <a:endCxn id="6" idx="0"/>
          </p:cNvCxnSpPr>
          <p:nvPr/>
        </p:nvCxnSpPr>
        <p:spPr bwMode="auto">
          <a:xfrm>
            <a:off x="4648200" y="2421805"/>
            <a:ext cx="0" cy="31669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AutoShape 13"/>
          <p:cNvCxnSpPr>
            <a:cxnSpLocks noChangeShapeType="1"/>
            <a:stCxn id="6" idx="2"/>
            <a:endCxn id="7" idx="0"/>
          </p:cNvCxnSpPr>
          <p:nvPr/>
        </p:nvCxnSpPr>
        <p:spPr bwMode="auto">
          <a:xfrm flipH="1">
            <a:off x="4648199" y="3174915"/>
            <a:ext cx="1" cy="31126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AutoShape 15"/>
          <p:cNvCxnSpPr>
            <a:cxnSpLocks noChangeShapeType="1"/>
            <a:stCxn id="7" idx="3"/>
            <a:endCxn id="4" idx="3"/>
          </p:cNvCxnSpPr>
          <p:nvPr/>
        </p:nvCxnSpPr>
        <p:spPr bwMode="auto">
          <a:xfrm flipV="1">
            <a:off x="5733255" y="1524000"/>
            <a:ext cx="57945" cy="2305083"/>
          </a:xfrm>
          <a:prstGeom prst="bentConnector3">
            <a:avLst>
              <a:gd name="adj1" fmla="val 494512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AutoShape 16"/>
          <p:cNvCxnSpPr>
            <a:cxnSpLocks noChangeShapeType="1"/>
            <a:stCxn id="7" idx="1"/>
            <a:endCxn id="8" idx="1"/>
          </p:cNvCxnSpPr>
          <p:nvPr/>
        </p:nvCxnSpPr>
        <p:spPr bwMode="auto">
          <a:xfrm rot="10800000" flipH="1" flipV="1">
            <a:off x="3563141" y="3829082"/>
            <a:ext cx="208757" cy="772533"/>
          </a:xfrm>
          <a:prstGeom prst="bentConnector3">
            <a:avLst>
              <a:gd name="adj1" fmla="val -109505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6391852" y="2493185"/>
            <a:ext cx="153279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dirty="0" smtClean="0"/>
              <a:t>Да, </a:t>
            </a:r>
            <a:r>
              <a:rPr lang="ru-RU" altLang="ru-RU" sz="1200" dirty="0"/>
              <a:t>Протокол ФЛК</a:t>
            </a: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2526434" y="4084411"/>
            <a:ext cx="45076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dirty="0"/>
              <a:t>Нет</a:t>
            </a:r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1752600" y="5715000"/>
            <a:ext cx="44481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ФЛК – форматно – логический контроль</a:t>
            </a:r>
          </a:p>
        </p:txBody>
      </p:sp>
      <p:sp>
        <p:nvSpPr>
          <p:cNvPr id="30" name="AutoShape 10"/>
          <p:cNvSpPr>
            <a:spLocks noChangeArrowheads="1"/>
          </p:cNvSpPr>
          <p:nvPr/>
        </p:nvSpPr>
        <p:spPr bwMode="auto">
          <a:xfrm>
            <a:off x="3771899" y="2126441"/>
            <a:ext cx="1752600" cy="3048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Этап </a:t>
            </a:r>
            <a:r>
              <a:rPr lang="ru-RU" altLang="ru-RU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</a:t>
            </a:r>
            <a:endParaRPr lang="ru-RU" altLang="ru-RU" sz="12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0955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650" y="398400"/>
            <a:ext cx="7370700" cy="542779"/>
          </a:xfrm>
        </p:spPr>
        <p:txBody>
          <a:bodyPr/>
          <a:lstStyle/>
          <a:p>
            <a:r>
              <a:rPr lang="ru-RU" dirty="0" smtClean="0"/>
              <a:t>ОТР-ИВ-7. </a:t>
            </a:r>
            <a:r>
              <a:rPr lang="ru-RU" dirty="0"/>
              <a:t>Этап 3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22</a:t>
            </a:fld>
            <a:endParaRPr lang="en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3351213" y="1987233"/>
            <a:ext cx="1143000" cy="295909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Этап 2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2514600" y="2554287"/>
            <a:ext cx="2822576" cy="403658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Сверка и идентификация по РС </a:t>
            </a:r>
            <a:r>
              <a:rPr lang="ru-RU" sz="12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ЕРЗ</a:t>
            </a:r>
            <a:endParaRPr lang="ru-RU" sz="1200" dirty="0">
              <a:solidFill>
                <a:schemeClr val="accent5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2511425" y="3228758"/>
            <a:ext cx="2822575" cy="624016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Протокол пустой ?</a:t>
            </a:r>
          </a:p>
        </p:txBody>
      </p:sp>
      <p:cxnSp>
        <p:nvCxnSpPr>
          <p:cNvPr id="7" name="AutoShape 8"/>
          <p:cNvCxnSpPr>
            <a:cxnSpLocks noChangeShapeType="1"/>
            <a:stCxn id="12" idx="2"/>
            <a:endCxn id="4" idx="0"/>
          </p:cNvCxnSpPr>
          <p:nvPr/>
        </p:nvCxnSpPr>
        <p:spPr bwMode="auto">
          <a:xfrm>
            <a:off x="3922713" y="1752600"/>
            <a:ext cx="0" cy="23463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AutoShape 9"/>
          <p:cNvCxnSpPr>
            <a:cxnSpLocks noChangeShapeType="1"/>
            <a:stCxn id="4" idx="2"/>
            <a:endCxn id="5" idx="0"/>
          </p:cNvCxnSpPr>
          <p:nvPr/>
        </p:nvCxnSpPr>
        <p:spPr bwMode="auto">
          <a:xfrm>
            <a:off x="3922713" y="2283142"/>
            <a:ext cx="3175" cy="2711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AutoShape 10"/>
          <p:cNvCxnSpPr>
            <a:cxnSpLocks noChangeShapeType="1"/>
            <a:stCxn id="5" idx="2"/>
            <a:endCxn id="6" idx="0"/>
          </p:cNvCxnSpPr>
          <p:nvPr/>
        </p:nvCxnSpPr>
        <p:spPr bwMode="auto">
          <a:xfrm flipH="1">
            <a:off x="3922713" y="2957945"/>
            <a:ext cx="3175" cy="2708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AutoShape 11"/>
          <p:cNvCxnSpPr>
            <a:cxnSpLocks noChangeShapeType="1"/>
            <a:stCxn id="6" idx="1"/>
          </p:cNvCxnSpPr>
          <p:nvPr/>
        </p:nvCxnSpPr>
        <p:spPr bwMode="auto">
          <a:xfrm rot="10800000" flipV="1">
            <a:off x="2273227" y="3540766"/>
            <a:ext cx="238198" cy="801686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1786441" y="3401891"/>
            <a:ext cx="466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/>
              <a:t>Да</a:t>
            </a:r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auto">
          <a:xfrm>
            <a:off x="2855913" y="1295400"/>
            <a:ext cx="2133600" cy="457200"/>
          </a:xfrm>
          <a:prstGeom prst="flowChartPreparat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altLang="ru-RU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Медицинская </a:t>
            </a:r>
            <a:r>
              <a:rPr lang="ru-RU" altLang="ru-RU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организация</a:t>
            </a:r>
            <a:endParaRPr lang="ru-RU" altLang="ru-RU" sz="12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3" name="AutoShape 14"/>
          <p:cNvCxnSpPr>
            <a:cxnSpLocks noChangeShapeType="1"/>
            <a:stCxn id="6" idx="3"/>
            <a:endCxn id="12" idx="3"/>
          </p:cNvCxnSpPr>
          <p:nvPr/>
        </p:nvCxnSpPr>
        <p:spPr bwMode="auto">
          <a:xfrm flipH="1" flipV="1">
            <a:off x="4989513" y="1524000"/>
            <a:ext cx="344487" cy="2016766"/>
          </a:xfrm>
          <a:prstGeom prst="bentConnector3">
            <a:avLst>
              <a:gd name="adj1" fmla="val -6636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AutoShape 17"/>
          <p:cNvSpPr>
            <a:spLocks noChangeArrowheads="1"/>
          </p:cNvSpPr>
          <p:nvPr/>
        </p:nvSpPr>
        <p:spPr bwMode="auto">
          <a:xfrm>
            <a:off x="2651267" y="4012490"/>
            <a:ext cx="3091442" cy="612775"/>
          </a:xfrm>
          <a:prstGeom prst="flowChartMulti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2857431" y="4203953"/>
            <a:ext cx="214182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Реестры счетов на оплату </a:t>
            </a:r>
          </a:p>
        </p:txBody>
      </p:sp>
      <p:cxnSp>
        <p:nvCxnSpPr>
          <p:cNvPr id="16" name="Соединительная линия уступом 23"/>
          <p:cNvCxnSpPr>
            <a:cxnSpLocks noChangeShapeType="1"/>
          </p:cNvCxnSpPr>
          <p:nvPr/>
        </p:nvCxnSpPr>
        <p:spPr bwMode="auto">
          <a:xfrm flipH="1" flipV="1">
            <a:off x="4991101" y="1524000"/>
            <a:ext cx="753196" cy="2794878"/>
          </a:xfrm>
          <a:prstGeom prst="bentConnector3">
            <a:avLst>
              <a:gd name="adj1" fmla="val -77257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Прямоугольник 27"/>
          <p:cNvSpPr>
            <a:spLocks noChangeArrowheads="1"/>
          </p:cNvSpPr>
          <p:nvPr/>
        </p:nvSpPr>
        <p:spPr bwMode="auto">
          <a:xfrm>
            <a:off x="5398077" y="3384273"/>
            <a:ext cx="86244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>
                <a:solidFill>
                  <a:srgbClr val="000000"/>
                </a:solidFill>
              </a:rPr>
              <a:t>    Нет</a:t>
            </a:r>
            <a:endParaRPr lang="ru-RU" altLang="ru-RU" dirty="0"/>
          </a:p>
        </p:txBody>
      </p:sp>
      <p:sp>
        <p:nvSpPr>
          <p:cNvPr id="18" name="Блок-схема: магнитный диск 17"/>
          <p:cNvSpPr/>
          <p:nvPr/>
        </p:nvSpPr>
        <p:spPr>
          <a:xfrm>
            <a:off x="7315201" y="3996181"/>
            <a:ext cx="914400" cy="61277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смо</a:t>
            </a:r>
            <a:endParaRPr lang="ru-RU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9" name="Прямая со стрелкой 44"/>
          <p:cNvCxnSpPr>
            <a:cxnSpLocks noChangeShapeType="1"/>
          </p:cNvCxnSpPr>
          <p:nvPr/>
        </p:nvCxnSpPr>
        <p:spPr bwMode="auto">
          <a:xfrm flipV="1">
            <a:off x="5742709" y="4375451"/>
            <a:ext cx="1572492" cy="16309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" name="Прямая со стрелкой 60"/>
          <p:cNvCxnSpPr>
            <a:endCxn id="14" idx="1"/>
          </p:cNvCxnSpPr>
          <p:nvPr/>
        </p:nvCxnSpPr>
        <p:spPr>
          <a:xfrm>
            <a:off x="2265218" y="4309118"/>
            <a:ext cx="386049" cy="9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90015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650" y="398400"/>
            <a:ext cx="7370700" cy="581088"/>
          </a:xfrm>
        </p:spPr>
        <p:txBody>
          <a:bodyPr/>
          <a:lstStyle/>
          <a:p>
            <a:r>
              <a:rPr lang="ru-RU" dirty="0" smtClean="0"/>
              <a:t>ОТР-ИВ-7. </a:t>
            </a:r>
            <a:r>
              <a:rPr lang="ru-RU" dirty="0"/>
              <a:t>Этап</a:t>
            </a:r>
            <a:r>
              <a:rPr lang="en-US" dirty="0"/>
              <a:t> </a:t>
            </a:r>
            <a:r>
              <a:rPr lang="ru-RU" dirty="0"/>
              <a:t>4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23</a:t>
            </a:fld>
            <a:endParaRPr lang="en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4083050" y="1817688"/>
            <a:ext cx="1143000" cy="407152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>
                <a:solidFill>
                  <a:schemeClr val="accent5">
                    <a:lumMod val="40000"/>
                    <a:lumOff val="60000"/>
                  </a:schemeClr>
                </a:solidFill>
              </a:rPr>
              <a:t>Этап 2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3144982" y="2461740"/>
            <a:ext cx="3027218" cy="600116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Сверка и идентификация по </a:t>
            </a:r>
            <a:r>
              <a:rPr lang="ru-RU" altLang="ru-RU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ФЕРЗЛ</a:t>
            </a:r>
            <a:endParaRPr lang="ru-RU" altLang="ru-RU" sz="12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6" name="AutoShape 8"/>
          <p:cNvCxnSpPr>
            <a:cxnSpLocks noChangeShapeType="1"/>
            <a:stCxn id="9" idx="2"/>
            <a:endCxn id="4" idx="0"/>
          </p:cNvCxnSpPr>
          <p:nvPr/>
        </p:nvCxnSpPr>
        <p:spPr bwMode="auto">
          <a:xfrm flipH="1">
            <a:off x="4654550" y="1589088"/>
            <a:ext cx="578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AutoShape 9"/>
          <p:cNvCxnSpPr>
            <a:cxnSpLocks noChangeShapeType="1"/>
            <a:stCxn id="4" idx="2"/>
            <a:endCxn id="5" idx="0"/>
          </p:cNvCxnSpPr>
          <p:nvPr/>
        </p:nvCxnSpPr>
        <p:spPr bwMode="auto">
          <a:xfrm>
            <a:off x="4654550" y="2224840"/>
            <a:ext cx="4041" cy="236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AutoShape 10"/>
          <p:cNvCxnSpPr>
            <a:cxnSpLocks noChangeShapeType="1"/>
            <a:stCxn id="5" idx="2"/>
          </p:cNvCxnSpPr>
          <p:nvPr/>
        </p:nvCxnSpPr>
        <p:spPr bwMode="auto">
          <a:xfrm flipH="1">
            <a:off x="4654550" y="3061856"/>
            <a:ext cx="4041" cy="27253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AutoShape 13"/>
          <p:cNvSpPr>
            <a:spLocks noChangeArrowheads="1"/>
          </p:cNvSpPr>
          <p:nvPr/>
        </p:nvSpPr>
        <p:spPr bwMode="auto">
          <a:xfrm>
            <a:off x="3401291" y="1115291"/>
            <a:ext cx="2507673" cy="473797"/>
          </a:xfrm>
          <a:prstGeom prst="flowChartPreparat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ru-RU" altLang="ru-RU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Медицинская организация</a:t>
            </a:r>
          </a:p>
        </p:txBody>
      </p:sp>
      <p:sp>
        <p:nvSpPr>
          <p:cNvPr id="10" name="AutoShape 17"/>
          <p:cNvSpPr>
            <a:spLocks noChangeArrowheads="1"/>
          </p:cNvSpPr>
          <p:nvPr/>
        </p:nvSpPr>
        <p:spPr bwMode="auto">
          <a:xfrm>
            <a:off x="2909453" y="3334392"/>
            <a:ext cx="3505200" cy="831642"/>
          </a:xfrm>
          <a:prstGeom prst="flowChartMulti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3044825" y="3626728"/>
            <a:ext cx="3054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Реестры счетов на оплату </a:t>
            </a:r>
          </a:p>
        </p:txBody>
      </p:sp>
      <p:cxnSp>
        <p:nvCxnSpPr>
          <p:cNvPr id="12" name="Shape 16"/>
          <p:cNvCxnSpPr>
            <a:cxnSpLocks noChangeShapeType="1"/>
            <a:stCxn id="10" idx="2"/>
            <a:endCxn id="9" idx="3"/>
          </p:cNvCxnSpPr>
          <p:nvPr/>
        </p:nvCxnSpPr>
        <p:spPr bwMode="auto">
          <a:xfrm rot="5400000" flipH="1" flipV="1">
            <a:off x="3772463" y="1998039"/>
            <a:ext cx="2782349" cy="1490652"/>
          </a:xfrm>
          <a:prstGeom prst="bentConnector4">
            <a:avLst>
              <a:gd name="adj1" fmla="val -9348"/>
              <a:gd name="adj2" fmla="val 14926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Box 20"/>
          <p:cNvSpPr txBox="1">
            <a:spLocks noChangeArrowheads="1"/>
          </p:cNvSpPr>
          <p:nvPr/>
        </p:nvSpPr>
        <p:spPr bwMode="auto">
          <a:xfrm>
            <a:off x="6808222" y="2672438"/>
            <a:ext cx="12192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 smtClean="0"/>
              <a:t>Протокол 3</a:t>
            </a:r>
          </a:p>
        </p:txBody>
      </p:sp>
    </p:spTree>
    <p:extLst>
      <p:ext uri="{BB962C8B-B14F-4D97-AF65-F5344CB8AC3E}">
        <p14:creationId xmlns:p14="http://schemas.microsoft.com/office/powerpoint/2010/main" val="40102352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4"/>
          <p:cNvSpPr txBox="1">
            <a:spLocks noGrp="1"/>
          </p:cNvSpPr>
          <p:nvPr>
            <p:ph type="ctrTitle"/>
          </p:nvPr>
        </p:nvSpPr>
        <p:spPr>
          <a:xfrm>
            <a:off x="0" y="1888150"/>
            <a:ext cx="9143999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ABE33F"/>
                </a:solidFill>
              </a:rPr>
              <a:t>3</a:t>
            </a:r>
            <a:r>
              <a:rPr lang="en" dirty="0" smtClean="0">
                <a:solidFill>
                  <a:srgbClr val="ABE33F"/>
                </a:solidFill>
              </a:rPr>
              <a:t>.</a:t>
            </a:r>
            <a:endParaRPr dirty="0">
              <a:solidFill>
                <a:srgbClr val="ABE33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ЗАЩИТА ПЕРСОНАЛЬНЫХ ДАННЫХ</a:t>
            </a:r>
            <a:endParaRPr dirty="0"/>
          </a:p>
        </p:txBody>
      </p:sp>
      <p:sp>
        <p:nvSpPr>
          <p:cNvPr id="125" name="Google Shape;125;p14"/>
          <p:cNvSpPr txBox="1">
            <a:spLocks noGrp="1"/>
          </p:cNvSpPr>
          <p:nvPr>
            <p:ph type="subTitle" idx="1"/>
          </p:nvPr>
        </p:nvSpPr>
        <p:spPr>
          <a:xfrm>
            <a:off x="0" y="2916250"/>
            <a:ext cx="91440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с использованием усиленной квалифицированной электронной подписи</a:t>
            </a:r>
            <a:endParaRPr dirty="0"/>
          </a:p>
        </p:txBody>
      </p:sp>
      <p:sp>
        <p:nvSpPr>
          <p:cNvPr id="126" name="Google Shape;126;p14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241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2"/>
          <p:cNvSpPr txBox="1">
            <a:spLocks noGrp="1"/>
          </p:cNvSpPr>
          <p:nvPr>
            <p:ph type="title"/>
          </p:nvPr>
        </p:nvSpPr>
        <p:spPr>
          <a:xfrm>
            <a:off x="652545" y="391774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О защите персональных данных</a:t>
            </a:r>
            <a:endParaRPr sz="2000" dirty="0"/>
          </a:p>
        </p:txBody>
      </p:sp>
      <p:sp>
        <p:nvSpPr>
          <p:cNvPr id="102" name="Google Shape;102;p12"/>
          <p:cNvSpPr txBox="1">
            <a:spLocks noGrp="1"/>
          </p:cNvSpPr>
          <p:nvPr>
            <p:ph type="body" idx="2"/>
          </p:nvPr>
        </p:nvSpPr>
        <p:spPr>
          <a:xfrm>
            <a:off x="886650" y="1556150"/>
            <a:ext cx="3150900" cy="283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eaLnBrk="1" hangingPunct="1">
              <a:buFontTx/>
              <a:buNone/>
            </a:pPr>
            <a:r>
              <a:rPr lang="ru-RU" altLang="ru-RU" sz="1200" i="1" dirty="0"/>
              <a:t>«Сведения о лицах, </a:t>
            </a:r>
            <a:r>
              <a:rPr lang="ru-RU" altLang="ru-RU" sz="1200" i="1" dirty="0">
                <a:solidFill>
                  <a:srgbClr val="00AE9D"/>
                </a:solidFill>
              </a:rPr>
              <a:t>которые участвуют</a:t>
            </a:r>
            <a:r>
              <a:rPr lang="ru-RU" altLang="ru-RU" sz="1200" i="1" dirty="0">
                <a:solidFill>
                  <a:srgbClr val="FF0000"/>
                </a:solidFill>
              </a:rPr>
              <a:t> </a:t>
            </a:r>
            <a:r>
              <a:rPr lang="ru-RU" altLang="ru-RU" sz="1200" i="1" dirty="0"/>
              <a:t>в оказании медицинских услуг, и о лицах, </a:t>
            </a:r>
            <a:r>
              <a:rPr lang="ru-RU" altLang="ru-RU" sz="1200" i="1" dirty="0">
                <a:solidFill>
                  <a:srgbClr val="00AE9D"/>
                </a:solidFill>
              </a:rPr>
              <a:t>которым оказываются </a:t>
            </a:r>
            <a:r>
              <a:rPr lang="ru-RU" altLang="ru-RU" sz="1200" i="1" dirty="0"/>
              <a:t>медицинские услуги, относятся к информации ограниченного доступа и </a:t>
            </a:r>
            <a:r>
              <a:rPr lang="ru-RU" altLang="ru-RU" sz="1200" i="1" dirty="0">
                <a:solidFill>
                  <a:srgbClr val="00AE9D"/>
                </a:solidFill>
              </a:rPr>
              <a:t>подлежат защите </a:t>
            </a:r>
            <a:r>
              <a:rPr lang="ru-RU" altLang="ru-RU" sz="1200" i="1" dirty="0"/>
              <a:t>в соответствии с законодательством Российской Федерации»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104" name="Google Shape;104;p12"/>
          <p:cNvSpPr txBox="1">
            <a:spLocks noGrp="1"/>
          </p:cNvSpPr>
          <p:nvPr>
            <p:ph type="body" idx="2"/>
          </p:nvPr>
        </p:nvSpPr>
        <p:spPr>
          <a:xfrm>
            <a:off x="886650" y="3568250"/>
            <a:ext cx="2916724" cy="8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1000"/>
              </a:spcBef>
              <a:buNone/>
            </a:pPr>
            <a:r>
              <a:rPr lang="ru-RU" altLang="ru-RU" sz="1100" b="1" i="1" u="sng" dirty="0">
                <a:solidFill>
                  <a:schemeClr val="tx1"/>
                </a:solidFill>
              </a:rPr>
              <a:t>Федеральный закон 323-ФЗ «Об основах охраны здоровья граждан в Российской Федерации», статья 92 часть 4</a:t>
            </a:r>
            <a:endParaRPr sz="1100" i="1" dirty="0">
              <a:solidFill>
                <a:srgbClr val="00AE9D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000" i="1" dirty="0">
              <a:solidFill>
                <a:srgbClr val="00AE9D"/>
              </a:solidFill>
            </a:endParaRPr>
          </a:p>
        </p:txBody>
      </p:sp>
      <p:sp>
        <p:nvSpPr>
          <p:cNvPr id="105" name="Google Shape;105;p12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sp>
        <p:nvSpPr>
          <p:cNvPr id="8" name="Google Shape;102;p12"/>
          <p:cNvSpPr txBox="1">
            <a:spLocks noGrp="1"/>
          </p:cNvSpPr>
          <p:nvPr>
            <p:ph type="body" idx="2"/>
          </p:nvPr>
        </p:nvSpPr>
        <p:spPr>
          <a:xfrm>
            <a:off x="4385232" y="1556152"/>
            <a:ext cx="3150900" cy="283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eaLnBrk="1" hangingPunct="1">
              <a:buFontTx/>
              <a:buNone/>
            </a:pPr>
            <a:r>
              <a:rPr lang="ru-RU" altLang="ru-RU" sz="1200" i="1" dirty="0"/>
              <a:t>Согласия субъекта персональных данных </a:t>
            </a:r>
            <a:r>
              <a:rPr lang="ru-RU" altLang="ru-RU" sz="1200" i="1" dirty="0">
                <a:solidFill>
                  <a:srgbClr val="00AE9D"/>
                </a:solidFill>
              </a:rPr>
              <a:t>не требуется </a:t>
            </a:r>
            <a:r>
              <a:rPr lang="ru-RU" altLang="ru-RU" sz="1200" i="1" dirty="0"/>
              <a:t>в следующих случаях:</a:t>
            </a:r>
          </a:p>
          <a:p>
            <a:pPr marL="0" indent="0" eaLnBrk="1" hangingPunct="1">
              <a:buFontTx/>
              <a:buNone/>
            </a:pPr>
            <a:r>
              <a:rPr lang="ru-RU" altLang="ru-RU" sz="1200" i="1" dirty="0"/>
              <a:t>1) обработка персональных данных осуществляется на основании </a:t>
            </a:r>
            <a:r>
              <a:rPr lang="ru-RU" altLang="ru-RU" sz="1200" b="1" i="1" u="sng" dirty="0">
                <a:solidFill>
                  <a:srgbClr val="00AE9D"/>
                </a:solidFill>
              </a:rPr>
              <a:t>федерального закона</a:t>
            </a:r>
            <a:r>
              <a:rPr lang="ru-RU" altLang="ru-RU" sz="1200" i="1" dirty="0"/>
              <a:t>, устанавливающего ее цель, условия получения персональных данных и круг субъектов, персональные данные которых подлежат обработке, а также определяющего полномочия оператора</a:t>
            </a:r>
            <a:endParaRPr sz="1200" i="1" dirty="0"/>
          </a:p>
        </p:txBody>
      </p:sp>
      <p:sp>
        <p:nvSpPr>
          <p:cNvPr id="9" name="Google Shape;104;p12"/>
          <p:cNvSpPr txBox="1">
            <a:spLocks noGrp="1"/>
          </p:cNvSpPr>
          <p:nvPr>
            <p:ph type="body" idx="2"/>
          </p:nvPr>
        </p:nvSpPr>
        <p:spPr>
          <a:xfrm>
            <a:off x="4391852" y="3753525"/>
            <a:ext cx="3307661" cy="8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1000"/>
              </a:spcBef>
              <a:buNone/>
            </a:pPr>
            <a:r>
              <a:rPr lang="ru-RU" altLang="ru-RU" sz="1100" b="1" i="1" u="sng" dirty="0">
                <a:solidFill>
                  <a:schemeClr val="tx1"/>
                </a:solidFill>
              </a:rPr>
              <a:t>Федеральный закон 152-ФЗ «О персональных данных», статья 6 часть 2</a:t>
            </a:r>
            <a:endParaRPr sz="1100" i="1" dirty="0">
              <a:solidFill>
                <a:srgbClr val="00AE9D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000" i="1" dirty="0">
              <a:solidFill>
                <a:srgbClr val="00AE9D"/>
              </a:solidFill>
            </a:endParaRPr>
          </a:p>
        </p:txBody>
      </p:sp>
      <p:grpSp>
        <p:nvGrpSpPr>
          <p:cNvPr id="10" name="Google Shape;1301;p47"/>
          <p:cNvGrpSpPr/>
          <p:nvPr/>
        </p:nvGrpSpPr>
        <p:grpSpPr>
          <a:xfrm>
            <a:off x="7883814" y="2056065"/>
            <a:ext cx="763843" cy="845264"/>
            <a:chOff x="1442627" y="5710929"/>
            <a:chExt cx="594318" cy="590600"/>
          </a:xfrm>
        </p:grpSpPr>
        <p:sp>
          <p:nvSpPr>
            <p:cNvPr id="11" name="Google Shape;1302;p47"/>
            <p:cNvSpPr/>
            <p:nvPr/>
          </p:nvSpPr>
          <p:spPr>
            <a:xfrm>
              <a:off x="1442627" y="5710929"/>
              <a:ext cx="594318" cy="405222"/>
            </a:xfrm>
            <a:custGeom>
              <a:avLst/>
              <a:gdLst/>
              <a:ahLst/>
              <a:cxnLst/>
              <a:rect l="l" t="t" r="r" b="b"/>
              <a:pathLst>
                <a:path w="734" h="500" extrusionOk="0">
                  <a:moveTo>
                    <a:pt x="699" y="500"/>
                  </a:moveTo>
                  <a:cubicBezTo>
                    <a:pt x="0" y="500"/>
                    <a:pt x="0" y="500"/>
                    <a:pt x="0" y="50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18" y="0"/>
                    <a:pt x="734" y="15"/>
                    <a:pt x="734" y="35"/>
                  </a:cubicBezTo>
                  <a:cubicBezTo>
                    <a:pt x="734" y="465"/>
                    <a:pt x="734" y="465"/>
                    <a:pt x="734" y="465"/>
                  </a:cubicBezTo>
                  <a:cubicBezTo>
                    <a:pt x="734" y="484"/>
                    <a:pt x="718" y="500"/>
                    <a:pt x="699" y="50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ru-RU" sz="1400" b="0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323-ФЗ,</a:t>
              </a: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ru-RU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326-ФЗ</a:t>
              </a:r>
              <a:endParaRPr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1303;p47"/>
            <p:cNvSpPr/>
            <p:nvPr/>
          </p:nvSpPr>
          <p:spPr>
            <a:xfrm>
              <a:off x="1442627" y="6116151"/>
              <a:ext cx="349820" cy="97191"/>
            </a:xfrm>
            <a:custGeom>
              <a:avLst/>
              <a:gdLst/>
              <a:ahLst/>
              <a:cxnLst/>
              <a:rect l="l" t="t" r="r" b="b"/>
              <a:pathLst>
                <a:path w="1126" h="313" extrusionOk="0">
                  <a:moveTo>
                    <a:pt x="1126" y="313"/>
                  </a:moveTo>
                  <a:lnTo>
                    <a:pt x="0" y="0"/>
                  </a:lnTo>
                  <a:lnTo>
                    <a:pt x="1126" y="0"/>
                  </a:lnTo>
                  <a:lnTo>
                    <a:pt x="1126" y="31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1304;p47"/>
            <p:cNvSpPr/>
            <p:nvPr/>
          </p:nvSpPr>
          <p:spPr>
            <a:xfrm>
              <a:off x="1573731" y="6152482"/>
              <a:ext cx="218715" cy="60861"/>
            </a:xfrm>
            <a:custGeom>
              <a:avLst/>
              <a:gdLst/>
              <a:ahLst/>
              <a:cxnLst/>
              <a:rect l="l" t="t" r="r" b="b"/>
              <a:pathLst>
                <a:path w="704" h="196" extrusionOk="0">
                  <a:moveTo>
                    <a:pt x="0" y="196"/>
                  </a:moveTo>
                  <a:lnTo>
                    <a:pt x="704" y="196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1305;p47"/>
            <p:cNvSpPr/>
            <p:nvPr/>
          </p:nvSpPr>
          <p:spPr>
            <a:xfrm>
              <a:off x="1573731" y="6213343"/>
              <a:ext cx="109358" cy="88186"/>
            </a:xfrm>
            <a:custGeom>
              <a:avLst/>
              <a:gdLst/>
              <a:ahLst/>
              <a:cxnLst/>
              <a:rect l="l" t="t" r="r" b="b"/>
              <a:pathLst>
                <a:path w="352" h="284" extrusionOk="0">
                  <a:moveTo>
                    <a:pt x="352" y="284"/>
                  </a:moveTo>
                  <a:lnTo>
                    <a:pt x="0" y="0"/>
                  </a:lnTo>
                  <a:lnTo>
                    <a:pt x="352" y="0"/>
                  </a:lnTo>
                  <a:lnTo>
                    <a:pt x="352" y="284"/>
                  </a:lnTo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" name="Google Shape;1054;p47"/>
          <p:cNvGrpSpPr/>
          <p:nvPr/>
        </p:nvGrpSpPr>
        <p:grpSpPr>
          <a:xfrm>
            <a:off x="7962512" y="2951453"/>
            <a:ext cx="460705" cy="491455"/>
            <a:chOff x="6506504" y="937343"/>
            <a:chExt cx="744273" cy="793950"/>
          </a:xfrm>
        </p:grpSpPr>
        <p:sp>
          <p:nvSpPr>
            <p:cNvPr id="16" name="Google Shape;1055;p47"/>
            <p:cNvSpPr/>
            <p:nvPr/>
          </p:nvSpPr>
          <p:spPr>
            <a:xfrm>
              <a:off x="6666683" y="1079385"/>
              <a:ext cx="422268" cy="171940"/>
            </a:xfrm>
            <a:custGeom>
              <a:avLst/>
              <a:gdLst/>
              <a:ahLst/>
              <a:cxnLst/>
              <a:rect l="l" t="t" r="r" b="b"/>
              <a:pathLst>
                <a:path w="2085276" h="859701" extrusionOk="0">
                  <a:moveTo>
                    <a:pt x="2085276" y="859701"/>
                  </a:moveTo>
                  <a:cubicBezTo>
                    <a:pt x="2064893" y="746925"/>
                    <a:pt x="2027047" y="641516"/>
                    <a:pt x="1974723" y="545821"/>
                  </a:cubicBezTo>
                  <a:lnTo>
                    <a:pt x="1952816" y="507721"/>
                  </a:lnTo>
                  <a:cubicBezTo>
                    <a:pt x="1535303" y="-176492"/>
                    <a:pt x="577914" y="-161950"/>
                    <a:pt x="140271" y="507721"/>
                  </a:cubicBezTo>
                  <a:lnTo>
                    <a:pt x="116523" y="545821"/>
                  </a:lnTo>
                  <a:cubicBezTo>
                    <a:pt x="57721" y="643421"/>
                    <a:pt x="18098" y="749783"/>
                    <a:pt x="0" y="859701"/>
                  </a:cubicBezTo>
                  <a:lnTo>
                    <a:pt x="2085276" y="8597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1056;p47"/>
            <p:cNvSpPr/>
            <p:nvPr/>
          </p:nvSpPr>
          <p:spPr>
            <a:xfrm>
              <a:off x="6664423" y="1259933"/>
              <a:ext cx="427985" cy="171450"/>
            </a:xfrm>
            <a:custGeom>
              <a:avLst/>
              <a:gdLst/>
              <a:ahLst/>
              <a:cxnLst/>
              <a:rect l="l" t="t" r="r" b="b"/>
              <a:pathLst>
                <a:path w="2113506" h="857250" extrusionOk="0">
                  <a:moveTo>
                    <a:pt x="3910" y="178753"/>
                  </a:moveTo>
                  <a:cubicBezTo>
                    <a:pt x="22706" y="451485"/>
                    <a:pt x="153833" y="652844"/>
                    <a:pt x="287056" y="857250"/>
                  </a:cubicBezTo>
                  <a:lnTo>
                    <a:pt x="1834170" y="857250"/>
                  </a:lnTo>
                  <a:cubicBezTo>
                    <a:pt x="1971457" y="654495"/>
                    <a:pt x="2109316" y="461137"/>
                    <a:pt x="2113316" y="178753"/>
                  </a:cubicBezTo>
                  <a:lnTo>
                    <a:pt x="2113507" y="140653"/>
                  </a:lnTo>
                  <a:cubicBezTo>
                    <a:pt x="2112935" y="92710"/>
                    <a:pt x="2109125" y="45784"/>
                    <a:pt x="2102585" y="0"/>
                  </a:cubicBezTo>
                  <a:lnTo>
                    <a:pt x="5815" y="0"/>
                  </a:lnTo>
                  <a:cubicBezTo>
                    <a:pt x="-1170" y="58991"/>
                    <a:pt x="-1932" y="118872"/>
                    <a:pt x="3910" y="178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1057;p47"/>
            <p:cNvSpPr/>
            <p:nvPr/>
          </p:nvSpPr>
          <p:spPr>
            <a:xfrm>
              <a:off x="6727642" y="1439988"/>
              <a:ext cx="303068" cy="171348"/>
            </a:xfrm>
            <a:custGeom>
              <a:avLst/>
              <a:gdLst/>
              <a:ahLst/>
              <a:cxnLst/>
              <a:rect l="l" t="t" r="r" b="b"/>
              <a:pathLst>
                <a:path w="1496631" h="856741" extrusionOk="0">
                  <a:moveTo>
                    <a:pt x="0" y="0"/>
                  </a:moveTo>
                  <a:cubicBezTo>
                    <a:pt x="63500" y="97853"/>
                    <a:pt x="125984" y="197485"/>
                    <a:pt x="175451" y="306896"/>
                  </a:cubicBezTo>
                  <a:lnTo>
                    <a:pt x="191071" y="344996"/>
                  </a:lnTo>
                  <a:cubicBezTo>
                    <a:pt x="230060" y="445262"/>
                    <a:pt x="254762" y="554419"/>
                    <a:pt x="254762" y="679895"/>
                  </a:cubicBezTo>
                  <a:cubicBezTo>
                    <a:pt x="254762" y="777558"/>
                    <a:pt x="333946" y="856742"/>
                    <a:pt x="431610" y="856742"/>
                  </a:cubicBezTo>
                  <a:lnTo>
                    <a:pt x="1080960" y="856742"/>
                  </a:lnTo>
                  <a:cubicBezTo>
                    <a:pt x="1189609" y="856488"/>
                    <a:pt x="1267206" y="763143"/>
                    <a:pt x="1257808" y="656653"/>
                  </a:cubicBezTo>
                  <a:cubicBezTo>
                    <a:pt x="1257808" y="539178"/>
                    <a:pt x="1277874" y="437261"/>
                    <a:pt x="1310259" y="344996"/>
                  </a:cubicBezTo>
                  <a:lnTo>
                    <a:pt x="1324483" y="306896"/>
                  </a:lnTo>
                  <a:cubicBezTo>
                    <a:pt x="1370775" y="194501"/>
                    <a:pt x="1432687" y="95567"/>
                    <a:pt x="14966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9" name="Google Shape;1058;p47"/>
            <p:cNvGrpSpPr/>
            <p:nvPr/>
          </p:nvGrpSpPr>
          <p:grpSpPr>
            <a:xfrm>
              <a:off x="6506504" y="937343"/>
              <a:ext cx="744273" cy="793950"/>
              <a:chOff x="6565437" y="1588001"/>
              <a:chExt cx="744273" cy="793950"/>
            </a:xfrm>
          </p:grpSpPr>
          <p:sp>
            <p:nvSpPr>
              <p:cNvPr id="20" name="Google Shape;1059;p47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" name="Google Shape;1060;p47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" name="Google Shape;1061;p47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" name="Google Shape;1062;p47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" name="Google Shape;1063;p47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" name="Google Shape;1064;p47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" name="Google Shape;1065;p47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" name="Google Shape;1066;p47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" name="Google Shape;1067;p47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" name="Google Shape;1068;p47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81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0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Что такое электронная подпись</a:t>
            </a:r>
            <a:endParaRPr dirty="0"/>
          </a:p>
        </p:txBody>
      </p:sp>
      <p:sp>
        <p:nvSpPr>
          <p:cNvPr id="183" name="Google Shape;183;p20"/>
          <p:cNvSpPr txBox="1">
            <a:spLocks noGrp="1"/>
          </p:cNvSpPr>
          <p:nvPr>
            <p:ph type="body" idx="1"/>
          </p:nvPr>
        </p:nvSpPr>
        <p:spPr>
          <a:xfrm>
            <a:off x="886650" y="1747275"/>
            <a:ext cx="4436100" cy="275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1600" dirty="0"/>
              <a:t>С 1 июля 2021 года усиленную квалифицированную электронную подпись можно получить исключительно в </a:t>
            </a:r>
            <a:r>
              <a:rPr lang="ru-RU" sz="1600" b="1" dirty="0"/>
              <a:t>аккредитованных</a:t>
            </a:r>
            <a:r>
              <a:rPr lang="ru-RU" sz="1600" dirty="0"/>
              <a:t> Удостоверяющих </a:t>
            </a:r>
            <a:r>
              <a:rPr lang="ru-RU" sz="1600" dirty="0" smtClean="0"/>
              <a:t>центрах. Перечень </a:t>
            </a:r>
            <a:r>
              <a:rPr lang="ru-RU" sz="1600" dirty="0"/>
              <a:t>аккредитованных удостоверяющих центров размещен на сайте Министерства цифрового развития, связи и массовых коммуникаций Российской Федерации (</a:t>
            </a:r>
            <a:r>
              <a:rPr lang="ru-RU" sz="1600" u="sng" dirty="0">
                <a:hlinkClick r:id="rId3"/>
              </a:rPr>
              <a:t>https://digital.gov.ru/ru/activity/govservices/2/</a:t>
            </a:r>
            <a:r>
              <a:rPr lang="ru-RU" sz="1600" dirty="0"/>
              <a:t>)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600" dirty="0"/>
          </a:p>
        </p:txBody>
      </p:sp>
      <p:sp>
        <p:nvSpPr>
          <p:cNvPr id="185" name="Google Shape;185;p20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22D5290-1043-4A6A-BD0B-217A58D5D5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874690">
            <a:off x="6014520" y="1282762"/>
            <a:ext cx="2547366" cy="254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54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650" y="173183"/>
            <a:ext cx="7370700" cy="366460"/>
          </a:xfrm>
        </p:spPr>
        <p:txBody>
          <a:bodyPr/>
          <a:lstStyle/>
          <a:p>
            <a:r>
              <a:rPr lang="ru-RU" sz="1600" dirty="0" smtClean="0">
                <a:solidFill>
                  <a:schemeClr val="bg1"/>
                </a:solidFill>
              </a:rPr>
              <a:t>Инструкции и формы на сайте ТФОМС МО</a:t>
            </a:r>
            <a:r>
              <a:rPr lang="ru-RU" sz="1600" dirty="0">
                <a:solidFill>
                  <a:schemeClr val="bg1"/>
                </a:solidFill>
              </a:rPr>
              <a:t/>
            </a:r>
            <a:br>
              <a:rPr lang="ru-RU" sz="1600" dirty="0">
                <a:solidFill>
                  <a:schemeClr val="bg1"/>
                </a:solidFill>
              </a:rPr>
            </a:b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86650" y="949036"/>
            <a:ext cx="7370700" cy="39766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27</a:t>
            </a:fld>
            <a:endParaRPr lang="en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45" y="539643"/>
            <a:ext cx="8610600" cy="4519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6735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650" y="173182"/>
            <a:ext cx="7370700" cy="360635"/>
          </a:xfrm>
        </p:spPr>
        <p:txBody>
          <a:bodyPr/>
          <a:lstStyle/>
          <a:p>
            <a:r>
              <a:rPr lang="ru-RU" sz="1600" dirty="0">
                <a:solidFill>
                  <a:schemeClr val="bg1"/>
                </a:solidFill>
              </a:rPr>
              <a:t>Инструкции и формы на сайте ТФОМС </a:t>
            </a:r>
            <a:r>
              <a:rPr lang="ru-RU" sz="1600" dirty="0" smtClean="0">
                <a:solidFill>
                  <a:schemeClr val="bg1"/>
                </a:solidFill>
              </a:rPr>
              <a:t>МО (продолжение)</a:t>
            </a: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1781" y="685800"/>
            <a:ext cx="8423563" cy="42399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28</a:t>
            </a:fld>
            <a:endParaRPr lang="en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81" y="588818"/>
            <a:ext cx="8480788" cy="448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9340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риптоАРМ">
            <a:extLst>
              <a:ext uri="{FF2B5EF4-FFF2-40B4-BE49-F238E27FC236}">
                <a16:creationId xmlns:a16="http://schemas.microsoft.com/office/drawing/2014/main" id="{061444D4-84D3-4B58-90A6-015338A21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72" y="1822384"/>
            <a:ext cx="1613686" cy="106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00E9572-588D-4295-9EB3-A9C562C721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8531" y="1732920"/>
            <a:ext cx="2787404" cy="772675"/>
          </a:xfrm>
          <a:prstGeom prst="rect">
            <a:avLst/>
          </a:prstGeom>
        </p:spPr>
      </p:pic>
      <p:sp>
        <p:nvSpPr>
          <p:cNvPr id="336" name="Google Shape;336;p34"/>
          <p:cNvSpPr txBox="1">
            <a:spLocks noGrp="1"/>
          </p:cNvSpPr>
          <p:nvPr>
            <p:ph type="title"/>
          </p:nvPr>
        </p:nvSpPr>
        <p:spPr>
          <a:xfrm>
            <a:off x="111009" y="386246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/>
              <a:t>Подписанные и зашифрованные документы</a:t>
            </a:r>
            <a:endParaRPr sz="2200" dirty="0"/>
          </a:p>
        </p:txBody>
      </p:sp>
      <p:sp>
        <p:nvSpPr>
          <p:cNvPr id="338" name="Google Shape;338;p34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940DD55-685C-447E-8FE8-C9F4876E747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64" t="2515" r="84013" b="56320"/>
          <a:stretch/>
        </p:blipFill>
        <p:spPr>
          <a:xfrm rot="21111859">
            <a:off x="4233736" y="2055785"/>
            <a:ext cx="792857" cy="175128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8C22394-3080-4A1C-B6ED-4EFD01A2D0D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64" t="2515" r="84013" b="56320"/>
          <a:stretch/>
        </p:blipFill>
        <p:spPr>
          <a:xfrm rot="2098446">
            <a:off x="3202728" y="1701337"/>
            <a:ext cx="805580" cy="2423544"/>
          </a:xfrm>
          <a:prstGeom prst="rect">
            <a:avLst/>
          </a:prstGeom>
        </p:spPr>
      </p:pic>
      <p:pic>
        <p:nvPicPr>
          <p:cNvPr id="1026" name="Picture 2" descr="What is ZIP?">
            <a:extLst>
              <a:ext uri="{FF2B5EF4-FFF2-40B4-BE49-F238E27FC236}">
                <a16:creationId xmlns:a16="http://schemas.microsoft.com/office/drawing/2014/main" id="{78828264-8693-4A62-87D0-E12A89D5F1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26" y="3771892"/>
            <a:ext cx="485728" cy="48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49C28B-9EE1-4312-8171-821913C125E5}"/>
              </a:ext>
            </a:extLst>
          </p:cNvPr>
          <p:cNvSpPr txBox="1"/>
          <p:nvPr/>
        </p:nvSpPr>
        <p:spPr>
          <a:xfrm>
            <a:off x="2395023" y="3795955"/>
            <a:ext cx="1401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Karla"/>
              </a:rPr>
              <a:t>Расширение архива</a:t>
            </a:r>
          </a:p>
        </p:txBody>
      </p:sp>
      <p:sp>
        <p:nvSpPr>
          <p:cNvPr id="16" name="Правая фигурная скобка 15">
            <a:extLst>
              <a:ext uri="{FF2B5EF4-FFF2-40B4-BE49-F238E27FC236}">
                <a16:creationId xmlns:a16="http://schemas.microsoft.com/office/drawing/2014/main" id="{48A7A429-826E-435F-BDD4-650CBE0283B7}"/>
              </a:ext>
            </a:extLst>
          </p:cNvPr>
          <p:cNvSpPr/>
          <p:nvPr/>
        </p:nvSpPr>
        <p:spPr>
          <a:xfrm rot="5400000">
            <a:off x="4236443" y="2041249"/>
            <a:ext cx="89650" cy="234161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авая фигурная скобка 16">
            <a:extLst>
              <a:ext uri="{FF2B5EF4-FFF2-40B4-BE49-F238E27FC236}">
                <a16:creationId xmlns:a16="http://schemas.microsoft.com/office/drawing/2014/main" id="{DC9BC3AB-BCC6-433F-AE3D-901458BFC0FF}"/>
              </a:ext>
            </a:extLst>
          </p:cNvPr>
          <p:cNvSpPr/>
          <p:nvPr/>
        </p:nvSpPr>
        <p:spPr>
          <a:xfrm rot="5400000">
            <a:off x="4555075" y="2021148"/>
            <a:ext cx="73513" cy="290506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авая фигурная скобка 17">
            <a:extLst>
              <a:ext uri="{FF2B5EF4-FFF2-40B4-BE49-F238E27FC236}">
                <a16:creationId xmlns:a16="http://schemas.microsoft.com/office/drawing/2014/main" id="{54FB6F56-8C78-482D-B557-C13596BA82BE}"/>
              </a:ext>
            </a:extLst>
          </p:cNvPr>
          <p:cNvSpPr/>
          <p:nvPr/>
        </p:nvSpPr>
        <p:spPr>
          <a:xfrm rot="5400000">
            <a:off x="4871302" y="2051486"/>
            <a:ext cx="73514" cy="229828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КриптоПро | КриптоПро CSP">
            <a:extLst>
              <a:ext uri="{FF2B5EF4-FFF2-40B4-BE49-F238E27FC236}">
                <a16:creationId xmlns:a16="http://schemas.microsoft.com/office/drawing/2014/main" id="{23B11DB7-A3F9-43AD-8E83-810DC4D5B2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72" y="1403813"/>
            <a:ext cx="1504025" cy="49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A573A54C-A70B-45E5-8794-209A50B4101E}"/>
              </a:ext>
            </a:extLst>
          </p:cNvPr>
          <p:cNvCxnSpPr/>
          <p:nvPr/>
        </p:nvCxnSpPr>
        <p:spPr>
          <a:xfrm>
            <a:off x="1915158" y="1583323"/>
            <a:ext cx="0" cy="1442175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49A22FA4-E067-4091-AAE0-C713A51CA995}"/>
              </a:ext>
            </a:extLst>
          </p:cNvPr>
          <p:cNvCxnSpPr>
            <a:cxnSpLocks/>
          </p:cNvCxnSpPr>
          <p:nvPr/>
        </p:nvCxnSpPr>
        <p:spPr>
          <a:xfrm flipH="1">
            <a:off x="386626" y="3025498"/>
            <a:ext cx="1528533" cy="0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Рисунок 1">
            <a:extLst>
              <a:ext uri="{FF2B5EF4-FFF2-40B4-BE49-F238E27FC236}">
                <a16:creationId xmlns:a16="http://schemas.microsoft.com/office/drawing/2014/main" id="{9133FE91-BC01-45F4-A178-FA33B2B04F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645" y="3779894"/>
            <a:ext cx="531317" cy="543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629FBAE-115F-43C6-9802-C34D6D05D3AB}"/>
              </a:ext>
            </a:extLst>
          </p:cNvPr>
          <p:cNvSpPr txBox="1"/>
          <p:nvPr/>
        </p:nvSpPr>
        <p:spPr>
          <a:xfrm>
            <a:off x="4236962" y="3718899"/>
            <a:ext cx="1401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Karla"/>
              </a:rPr>
              <a:t>Расширение электронной подписи</a:t>
            </a:r>
          </a:p>
        </p:txBody>
      </p:sp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44AC8386-1A21-4814-9D1D-5090A943E19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64" t="2515" r="84013" b="56320"/>
          <a:stretch/>
        </p:blipFill>
        <p:spPr>
          <a:xfrm rot="18383483">
            <a:off x="5407863" y="1675645"/>
            <a:ext cx="805580" cy="2423544"/>
          </a:xfrm>
          <a:prstGeom prst="rect">
            <a:avLst/>
          </a:prstGeom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64FC8451-40E9-43BC-AA2E-4E01D67EFB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982" y="3771892"/>
            <a:ext cx="574666" cy="534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CA0E3C0B-0C3A-4CAA-A982-48B62C044617}"/>
              </a:ext>
            </a:extLst>
          </p:cNvPr>
          <p:cNvSpPr txBox="1"/>
          <p:nvPr/>
        </p:nvSpPr>
        <p:spPr>
          <a:xfrm>
            <a:off x="6474060" y="3728711"/>
            <a:ext cx="1401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Karla"/>
              </a:rPr>
              <a:t>Расширение зашифрованного файла</a:t>
            </a:r>
          </a:p>
        </p:txBody>
      </p:sp>
      <p:pic>
        <p:nvPicPr>
          <p:cNvPr id="1034" name="Picture 10" descr="Zip File Icon Flat Illustration Zip Stock Vector (Royalty Free) 1481284697  | Shutterstock">
            <a:extLst>
              <a:ext uri="{FF2B5EF4-FFF2-40B4-BE49-F238E27FC236}">
                <a16:creationId xmlns:a16="http://schemas.microsoft.com/office/drawing/2014/main" id="{F5137AE3-E1C0-4D85-9D13-EBBF605E90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64"/>
          <a:stretch/>
        </p:blipFill>
        <p:spPr bwMode="auto">
          <a:xfrm>
            <a:off x="1805497" y="3728711"/>
            <a:ext cx="628860" cy="64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52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2"/>
          <p:cNvSpPr txBox="1">
            <a:spLocks noGrp="1"/>
          </p:cNvSpPr>
          <p:nvPr>
            <p:ph type="title"/>
          </p:nvPr>
        </p:nvSpPr>
        <p:spPr>
          <a:xfrm>
            <a:off x="411914" y="391774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Персонифицированный учет</a:t>
            </a:r>
            <a:endParaRPr sz="2000" dirty="0"/>
          </a:p>
        </p:txBody>
      </p:sp>
      <p:sp>
        <p:nvSpPr>
          <p:cNvPr id="102" name="Google Shape;102;p12"/>
          <p:cNvSpPr txBox="1">
            <a:spLocks noGrp="1"/>
          </p:cNvSpPr>
          <p:nvPr>
            <p:ph type="body" idx="2"/>
          </p:nvPr>
        </p:nvSpPr>
        <p:spPr>
          <a:xfrm>
            <a:off x="886650" y="1556150"/>
            <a:ext cx="3150900" cy="283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altLang="ru-RU" sz="1200" b="1" dirty="0">
                <a:solidFill>
                  <a:srgbClr val="00AE9D"/>
                </a:solidFill>
              </a:rPr>
              <a:t>Персонифицированный учет при осуществлении медицинской деятельности – </a:t>
            </a:r>
            <a:endParaRPr sz="1200" dirty="0">
              <a:solidFill>
                <a:srgbClr val="00AE9D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ru-RU" altLang="ru-RU" sz="1200" dirty="0"/>
              <a:t>обработка персональных данных о лицах, которые участвуют в оказании медицинских услуг, и о лицах, которым оказываются медицинские услуги.</a:t>
            </a:r>
            <a:endParaRPr sz="1200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104" name="Google Shape;104;p12"/>
          <p:cNvSpPr txBox="1">
            <a:spLocks noGrp="1"/>
          </p:cNvSpPr>
          <p:nvPr>
            <p:ph type="body" idx="2"/>
          </p:nvPr>
        </p:nvSpPr>
        <p:spPr>
          <a:xfrm>
            <a:off x="886650" y="3753525"/>
            <a:ext cx="2916724" cy="8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1000"/>
              </a:spcBef>
              <a:buNone/>
            </a:pPr>
            <a:r>
              <a:rPr lang="ru-RU" altLang="ru-RU" sz="1100" b="1" i="1" u="sng" dirty="0">
                <a:solidFill>
                  <a:schemeClr val="tx1"/>
                </a:solidFill>
              </a:rPr>
              <a:t>Федеральный закон 323-ФЗ «Об основах охраны здоровья граждан в Российской Федерации», статья 92</a:t>
            </a:r>
            <a:endParaRPr sz="1100" i="1" dirty="0">
              <a:solidFill>
                <a:srgbClr val="00AE9D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000" i="1" dirty="0">
              <a:solidFill>
                <a:srgbClr val="00AE9D"/>
              </a:solidFill>
            </a:endParaRPr>
          </a:p>
        </p:txBody>
      </p:sp>
      <p:sp>
        <p:nvSpPr>
          <p:cNvPr id="105" name="Google Shape;105;p12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8" name="Google Shape;102;p12"/>
          <p:cNvSpPr txBox="1">
            <a:spLocks noGrp="1"/>
          </p:cNvSpPr>
          <p:nvPr>
            <p:ph type="body" idx="2"/>
          </p:nvPr>
        </p:nvSpPr>
        <p:spPr>
          <a:xfrm>
            <a:off x="4385232" y="1556152"/>
            <a:ext cx="3150900" cy="283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altLang="ru-RU" sz="1200" b="1" dirty="0">
                <a:solidFill>
                  <a:srgbClr val="00AE9D"/>
                </a:solidFill>
              </a:rPr>
              <a:t>Персонифицированный учет в системе обязательного медицинского страхования – </a:t>
            </a:r>
            <a:endParaRPr sz="1200" dirty="0">
              <a:solidFill>
                <a:srgbClr val="00AE9D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ru-RU" altLang="ru-RU" sz="1200" dirty="0"/>
              <a:t>организация и ведение учета сведений о каждом застрахованном лице в целях реализации прав граждан на бесплатное оказание медицинской помощи в рамках базовой и территориальных программ обязательного медицинского страхования.</a:t>
            </a:r>
            <a:endParaRPr sz="1200" dirty="0"/>
          </a:p>
        </p:txBody>
      </p:sp>
      <p:sp>
        <p:nvSpPr>
          <p:cNvPr id="9" name="Google Shape;104;p12"/>
          <p:cNvSpPr txBox="1">
            <a:spLocks noGrp="1"/>
          </p:cNvSpPr>
          <p:nvPr>
            <p:ph type="body" idx="2"/>
          </p:nvPr>
        </p:nvSpPr>
        <p:spPr>
          <a:xfrm>
            <a:off x="4391852" y="3753525"/>
            <a:ext cx="3307661" cy="8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1000"/>
              </a:spcBef>
              <a:buNone/>
            </a:pPr>
            <a:r>
              <a:rPr lang="ru-RU" altLang="ru-RU" sz="1100" b="1" i="1" u="sng" dirty="0">
                <a:solidFill>
                  <a:schemeClr val="tx1"/>
                </a:solidFill>
              </a:rPr>
              <a:t>Федеральный закон 326-ФЗ «Об обязательном медицинском страховании в Российской Федерации», статья 43</a:t>
            </a:r>
            <a:endParaRPr sz="1100" i="1" dirty="0">
              <a:solidFill>
                <a:srgbClr val="00AE9D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000" i="1" dirty="0">
              <a:solidFill>
                <a:srgbClr val="00AE9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4"/>
          <p:cNvSpPr txBox="1">
            <a:spLocks noGrp="1"/>
          </p:cNvSpPr>
          <p:nvPr>
            <p:ph type="ctrTitle"/>
          </p:nvPr>
        </p:nvSpPr>
        <p:spPr>
          <a:xfrm>
            <a:off x="0" y="1888150"/>
            <a:ext cx="9143999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ABE33F"/>
                </a:solidFill>
              </a:rPr>
              <a:t>4</a:t>
            </a:r>
            <a:r>
              <a:rPr lang="en" dirty="0" smtClean="0">
                <a:solidFill>
                  <a:srgbClr val="ABE33F"/>
                </a:solidFill>
              </a:rPr>
              <a:t>.</a:t>
            </a:r>
            <a:endParaRPr dirty="0">
              <a:solidFill>
                <a:srgbClr val="ABE33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ЭЛЕКТРОННЫЙ ДОКУМЕНТООБОРОТ</a:t>
            </a:r>
            <a:endParaRPr dirty="0"/>
          </a:p>
        </p:txBody>
      </p:sp>
      <p:sp>
        <p:nvSpPr>
          <p:cNvPr id="125" name="Google Shape;125;p14"/>
          <p:cNvSpPr txBox="1">
            <a:spLocks noGrp="1"/>
          </p:cNvSpPr>
          <p:nvPr>
            <p:ph type="subTitle" idx="1"/>
          </p:nvPr>
        </p:nvSpPr>
        <p:spPr>
          <a:xfrm>
            <a:off x="0" y="2916250"/>
            <a:ext cx="91440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с использованием усиленной квалифицированной электронной подписи</a:t>
            </a:r>
            <a:endParaRPr dirty="0"/>
          </a:p>
        </p:txBody>
      </p:sp>
      <p:sp>
        <p:nvSpPr>
          <p:cNvPr id="126" name="Google Shape;126;p14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292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650" y="183654"/>
            <a:ext cx="7370700" cy="474436"/>
          </a:xfrm>
        </p:spPr>
        <p:txBody>
          <a:bodyPr/>
          <a:lstStyle/>
          <a:p>
            <a:r>
              <a:rPr lang="ru-RU" sz="2000" dirty="0">
                <a:solidFill>
                  <a:schemeClr val="bg1"/>
                </a:solidFill>
              </a:rPr>
              <a:t>Приказ ТФОМС МО от 30.12.2022 № 685 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86650" y="1219201"/>
            <a:ext cx="7370700" cy="3401290"/>
          </a:xfrm>
        </p:spPr>
        <p:txBody>
          <a:bodyPr/>
          <a:lstStyle/>
          <a:p>
            <a:pPr marL="0" lvl="0" indent="0">
              <a:buNone/>
            </a:pPr>
            <a:r>
              <a:rPr lang="ru-RU" sz="2000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Приказ ТФОМС МО от </a:t>
            </a: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30.12.2022 </a:t>
            </a:r>
            <a:r>
              <a:rPr lang="ru-RU" sz="2000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№ </a:t>
            </a: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685 </a:t>
            </a:r>
            <a:r>
              <a:rPr lang="ru-RU" sz="2000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«Об утверждении </a:t>
            </a: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Регламента </a:t>
            </a:r>
            <a:r>
              <a:rPr lang="ru-RU" sz="2000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организации электронного юридически значимого документооборота между участниками информационного взаимодействия в сфере обязательного медицинского страхования на территории Московской области</a:t>
            </a: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»</a:t>
            </a:r>
          </a:p>
          <a:p>
            <a:pPr marL="0" lvl="0" indent="0">
              <a:buNone/>
            </a:pPr>
            <a:endParaRPr lang="ru-RU" sz="2000" dirty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1800" i="1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  <a:hlinkClick r:id="rId2"/>
              </a:rPr>
              <a:t>www.mofoms.ru</a:t>
            </a:r>
            <a:r>
              <a:rPr lang="en-US" sz="1800" i="1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US" sz="1800" i="1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&gt; </a:t>
            </a:r>
            <a:r>
              <a:rPr lang="ru-RU" sz="1800" i="1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Главная </a:t>
            </a:r>
            <a:r>
              <a:rPr lang="en-US" sz="1800" i="1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&gt; </a:t>
            </a:r>
            <a:r>
              <a:rPr lang="ru-RU" sz="1800" i="1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Документы </a:t>
            </a:r>
            <a:r>
              <a:rPr lang="en-US" sz="1800" i="1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&gt; </a:t>
            </a:r>
            <a:r>
              <a:rPr lang="ru-RU" sz="1800" i="1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Нормативная база </a:t>
            </a:r>
            <a:r>
              <a:rPr lang="en-US" sz="1800" i="1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&gt;</a:t>
            </a:r>
            <a:r>
              <a:rPr lang="ru-RU" sz="1800" i="1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Локальные </a:t>
            </a:r>
            <a:r>
              <a:rPr lang="ru-RU" sz="1800" i="1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нормативные правовые </a:t>
            </a:r>
            <a:r>
              <a:rPr lang="ru-RU" sz="1800" i="1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акты</a:t>
            </a:r>
            <a:r>
              <a:rPr lang="en-US" sz="1800" i="1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&gt; </a:t>
            </a:r>
            <a:r>
              <a:rPr lang="ru-RU" sz="1800" i="1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Приказ </a:t>
            </a:r>
            <a:r>
              <a:rPr lang="ru-RU" sz="1800" i="1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ТФОМС </a:t>
            </a:r>
            <a:r>
              <a:rPr lang="ru-RU" sz="1800" i="1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МО от 30.12.2022 № 685</a:t>
            </a:r>
            <a:endParaRPr lang="ru-RU" sz="1800" i="1" dirty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9020806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650" y="69274"/>
            <a:ext cx="7370700" cy="554181"/>
          </a:xfrm>
        </p:spPr>
        <p:txBody>
          <a:bodyPr/>
          <a:lstStyle/>
          <a:p>
            <a:pPr algn="ctr"/>
            <a:r>
              <a:rPr lang="ru-RU" sz="16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ПЕРЕЧЕНЬ</a:t>
            </a:r>
            <a:r>
              <a:rPr lang="ru-RU" sz="1600" dirty="0">
                <a:solidFill>
                  <a:schemeClr val="bg1"/>
                </a:solidFill>
                <a:latin typeface="+mj-lt"/>
              </a:rPr>
              <a:t> электронных документов, которыми обмениваются участники информационного взаимодействия в рамках ЭДО</a:t>
            </a:r>
            <a:endParaRPr lang="ru-RU" dirty="0">
              <a:latin typeface="+mj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4463" y="768927"/>
            <a:ext cx="8375073" cy="3980924"/>
          </a:xfrm>
        </p:spPr>
        <p:txBody>
          <a:bodyPr/>
          <a:lstStyle/>
          <a:p>
            <a:pPr marL="0" indent="0">
              <a:buNone/>
            </a:pPr>
            <a:endParaRPr lang="en-US" sz="1200" dirty="0" smtClean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400" dirty="0" smtClean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Заключения </a:t>
            </a:r>
            <a:r>
              <a:rPr lang="ru-RU" sz="1400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по результатам </a:t>
            </a: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МЭК</a:t>
            </a:r>
            <a:endParaRPr lang="en-US" sz="1400" dirty="0" smtClean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Табличные </a:t>
            </a:r>
            <a:r>
              <a:rPr lang="ru-RU" sz="1400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формы по результатам </a:t>
            </a: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МЭК</a:t>
            </a:r>
            <a:endParaRPr lang="ru-RU" sz="1400" dirty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Заключения по результатам МЭЭ или </a:t>
            </a: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ЭКМП</a:t>
            </a:r>
            <a:endParaRPr lang="en-US" sz="1400" dirty="0" smtClean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Протокол разногласий</a:t>
            </a:r>
            <a:endParaRPr lang="ru-RU" sz="1400" dirty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Экспертные </a:t>
            </a:r>
            <a:r>
              <a:rPr lang="ru-RU" sz="1400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заключения (протоколы оценки качества медицинской помощи</a:t>
            </a: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)</a:t>
            </a:r>
            <a:endParaRPr lang="ru-RU" sz="1400" dirty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Заключения по результатам повторной МЭЭ или повторной </a:t>
            </a: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ЭКМП</a:t>
            </a:r>
            <a:endParaRPr lang="ru-RU" sz="1400" dirty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Претензии медицинской организации к СМО по результатам контрольно-экспертных </a:t>
            </a: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мероприятий</a:t>
            </a:r>
            <a:endParaRPr lang="ru-RU" sz="1400" dirty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Запросы </a:t>
            </a:r>
            <a:r>
              <a:rPr lang="ru-RU" sz="1400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о предоставлении необходимой для проведения МЭЭ или ЭКМП (в том числе повторной) </a:t>
            </a: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документации</a:t>
            </a:r>
            <a:endParaRPr lang="ru-RU" sz="1400" dirty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Решения по результатам контрольно-экспертных мероприятий при выявлении в медицинской организации нарушений в оказании медицинской помощи</a:t>
            </a:r>
          </a:p>
          <a:p>
            <a:pPr marL="76200" indent="0">
              <a:buNone/>
            </a:pPr>
            <a:endParaRPr lang="ru-RU" sz="1400" dirty="0">
              <a:solidFill>
                <a:schemeClr val="tx2">
                  <a:lumMod val="25000"/>
                </a:schemeClr>
              </a:solidFill>
            </a:endParaRPr>
          </a:p>
          <a:p>
            <a:pPr marL="0" indent="0" algn="ctr">
              <a:buNone/>
            </a:pPr>
            <a:endParaRPr lang="ru-RU" sz="1600" dirty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671994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34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Порядок действий</a:t>
            </a:r>
            <a:endParaRPr dirty="0"/>
          </a:p>
        </p:txBody>
      </p:sp>
      <p:sp>
        <p:nvSpPr>
          <p:cNvPr id="337" name="Google Shape;337;p34"/>
          <p:cNvSpPr txBox="1">
            <a:spLocks noGrp="1"/>
          </p:cNvSpPr>
          <p:nvPr>
            <p:ph type="body" idx="1"/>
          </p:nvPr>
        </p:nvSpPr>
        <p:spPr>
          <a:xfrm>
            <a:off x="292970" y="1631168"/>
            <a:ext cx="8558059" cy="29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2100" dirty="0">
                <a:latin typeface="+mn-lt"/>
              </a:rPr>
              <a:t>Что необходимо для взаимодействия в рамках электронного юридически значимого документооборота</a:t>
            </a:r>
            <a:r>
              <a:rPr lang="en" sz="2100" dirty="0">
                <a:latin typeface="+mn-lt"/>
              </a:rPr>
              <a:t>:</a:t>
            </a:r>
            <a:endParaRPr sz="2100" dirty="0">
              <a:latin typeface="+mn-lt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2100" dirty="0">
                <a:latin typeface="+mn-lt"/>
              </a:rPr>
              <a:t>Заявление на присоединение к Регламенту (</a:t>
            </a:r>
            <a:r>
              <a:rPr lang="en-US" sz="2100" u="sng" dirty="0">
                <a:latin typeface="+mn-lt"/>
              </a:rPr>
              <a:t>edo@mofoms.ru</a:t>
            </a:r>
            <a:r>
              <a:rPr lang="ru-RU" sz="2100" u="sng" dirty="0">
                <a:latin typeface="+mn-lt"/>
              </a:rPr>
              <a:t>)</a:t>
            </a:r>
            <a:endParaRPr sz="2100" dirty="0">
              <a:latin typeface="+mn-lt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</a:pPr>
            <a:r>
              <a:rPr lang="ru-RU" sz="2100" dirty="0">
                <a:latin typeface="+mn-lt"/>
              </a:rPr>
              <a:t>Заявление на регистрацию участника ЭДО (</a:t>
            </a:r>
            <a:r>
              <a:rPr lang="en-US" sz="2100" u="sng" dirty="0">
                <a:latin typeface="+mn-lt"/>
                <a:hlinkClick r:id="rId3"/>
              </a:rPr>
              <a:t>edo@mofoms.ru</a:t>
            </a:r>
            <a:r>
              <a:rPr lang="ru-RU" sz="2100" u="sng" dirty="0">
                <a:latin typeface="+mn-lt"/>
              </a:rPr>
              <a:t>)</a:t>
            </a:r>
          </a:p>
          <a:p>
            <a:pPr lvl="0">
              <a:lnSpc>
                <a:spcPct val="115000"/>
              </a:lnSpc>
              <a:spcBef>
                <a:spcPts val="0"/>
              </a:spcBef>
            </a:pPr>
            <a:r>
              <a:rPr lang="ru-RU" sz="2100" dirty="0">
                <a:latin typeface="+mn-lt"/>
              </a:rPr>
              <a:t>Регистрация сертификата электронной подписи (отправить команду </a:t>
            </a:r>
            <a:r>
              <a:rPr lang="en-US" sz="2100" dirty="0">
                <a:latin typeface="+mn-lt"/>
              </a:rPr>
              <a:t>ADD_CERT EDO </a:t>
            </a:r>
            <a:r>
              <a:rPr lang="ru-RU" sz="2100" dirty="0">
                <a:latin typeface="+mn-lt"/>
              </a:rPr>
              <a:t>на </a:t>
            </a:r>
            <a:r>
              <a:rPr lang="ru-RU" sz="2100" dirty="0" err="1">
                <a:latin typeface="+mn-lt"/>
              </a:rPr>
              <a:t>эл.почту</a:t>
            </a:r>
            <a:r>
              <a:rPr lang="ru-RU" sz="2100" dirty="0">
                <a:latin typeface="+mn-lt"/>
              </a:rPr>
              <a:t> </a:t>
            </a:r>
            <a:r>
              <a:rPr lang="en-US" sz="2100" u="sng" dirty="0" smtClean="0">
                <a:latin typeface="+mn-lt"/>
              </a:rPr>
              <a:t>reestrin</a:t>
            </a:r>
            <a:r>
              <a:rPr lang="en-US" sz="2100" u="sng" dirty="0" smtClean="0">
                <a:latin typeface="+mn-lt"/>
                <a:hlinkClick r:id="rId4"/>
              </a:rPr>
              <a:t>@mofoms.ru</a:t>
            </a:r>
            <a:r>
              <a:rPr lang="en-US" sz="2100" u="sng" dirty="0" smtClean="0">
                <a:latin typeface="+mn-lt"/>
              </a:rPr>
              <a:t> </a:t>
            </a:r>
            <a:r>
              <a:rPr lang="en-US" sz="2100" u="sng" dirty="0">
                <a:latin typeface="+mn-lt"/>
              </a:rPr>
              <a:t>)</a:t>
            </a:r>
            <a:endParaRPr sz="2100" dirty="0">
              <a:latin typeface="+mn-lt"/>
            </a:endParaRPr>
          </a:p>
        </p:txBody>
      </p:sp>
      <p:sp>
        <p:nvSpPr>
          <p:cNvPr id="338" name="Google Shape;338;p34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4"/>
          <p:cNvSpPr txBox="1">
            <a:spLocks noGrp="1"/>
          </p:cNvSpPr>
          <p:nvPr>
            <p:ph type="ctrTitle"/>
          </p:nvPr>
        </p:nvSpPr>
        <p:spPr>
          <a:xfrm>
            <a:off x="0" y="1888150"/>
            <a:ext cx="9143999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ABE33F"/>
                </a:solidFill>
              </a:rPr>
              <a:t>5</a:t>
            </a:r>
            <a:r>
              <a:rPr lang="en" dirty="0" smtClean="0">
                <a:solidFill>
                  <a:srgbClr val="ABE33F"/>
                </a:solidFill>
              </a:rPr>
              <a:t>.</a:t>
            </a:r>
            <a:endParaRPr dirty="0">
              <a:solidFill>
                <a:srgbClr val="ABE33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ИНФОРМАЦИОННЫЕ РЕСУРСЫ</a:t>
            </a:r>
            <a:endParaRPr dirty="0"/>
          </a:p>
        </p:txBody>
      </p:sp>
      <p:sp>
        <p:nvSpPr>
          <p:cNvPr id="125" name="Google Shape;125;p14"/>
          <p:cNvSpPr txBox="1">
            <a:spLocks noGrp="1"/>
          </p:cNvSpPr>
          <p:nvPr>
            <p:ph type="subTitle" idx="1"/>
          </p:nvPr>
        </p:nvSpPr>
        <p:spPr>
          <a:xfrm>
            <a:off x="0" y="2916250"/>
            <a:ext cx="91440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Территориального фонда ОМС Московской области</a:t>
            </a:r>
            <a:endParaRPr dirty="0"/>
          </a:p>
        </p:txBody>
      </p:sp>
      <p:sp>
        <p:nvSpPr>
          <p:cNvPr id="126" name="Google Shape;126;p14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563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0"/>
          <p:cNvSpPr txBox="1">
            <a:spLocks noGrp="1"/>
          </p:cNvSpPr>
          <p:nvPr>
            <p:ph type="title"/>
          </p:nvPr>
        </p:nvSpPr>
        <p:spPr>
          <a:xfrm>
            <a:off x="180905" y="373852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Система сбора и обработки отчетности</a:t>
            </a:r>
            <a:endParaRPr dirty="0"/>
          </a:p>
        </p:txBody>
      </p:sp>
      <p:sp>
        <p:nvSpPr>
          <p:cNvPr id="185" name="Google Shape;185;p20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35</a:t>
            </a:fld>
            <a:endParaRPr/>
          </a:p>
        </p:txBody>
      </p:sp>
      <p:grpSp>
        <p:nvGrpSpPr>
          <p:cNvPr id="6" name="Google Shape;315;p32">
            <a:extLst>
              <a:ext uri="{FF2B5EF4-FFF2-40B4-BE49-F238E27FC236}">
                <a16:creationId xmlns:a16="http://schemas.microsoft.com/office/drawing/2014/main" id="{78FBA361-6735-4403-8BDB-2AD812AC5985}"/>
              </a:ext>
            </a:extLst>
          </p:cNvPr>
          <p:cNvGrpSpPr/>
          <p:nvPr/>
        </p:nvGrpSpPr>
        <p:grpSpPr>
          <a:xfrm>
            <a:off x="3736319" y="1542977"/>
            <a:ext cx="5407681" cy="3168296"/>
            <a:chOff x="1177450" y="241631"/>
            <a:chExt cx="6173152" cy="3616776"/>
          </a:xfrm>
        </p:grpSpPr>
        <p:sp>
          <p:nvSpPr>
            <p:cNvPr id="7" name="Google Shape;316;p32">
              <a:extLst>
                <a:ext uri="{FF2B5EF4-FFF2-40B4-BE49-F238E27FC236}">
                  <a16:creationId xmlns:a16="http://schemas.microsoft.com/office/drawing/2014/main" id="{592C83C7-0C62-4CA1-A8BB-379E30D18060}"/>
                </a:ext>
              </a:extLst>
            </p:cNvPr>
            <p:cNvSpPr/>
            <p:nvPr/>
          </p:nvSpPr>
          <p:spPr>
            <a:xfrm>
              <a:off x="1682275" y="241631"/>
              <a:ext cx="5161606" cy="3454973"/>
            </a:xfrm>
            <a:custGeom>
              <a:avLst/>
              <a:gdLst/>
              <a:ahLst/>
              <a:cxnLst/>
              <a:rect l="l" t="t" r="r" b="b"/>
              <a:pathLst>
                <a:path w="5161606" h="3454973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317;p32">
              <a:extLst>
                <a:ext uri="{FF2B5EF4-FFF2-40B4-BE49-F238E27FC236}">
                  <a16:creationId xmlns:a16="http://schemas.microsoft.com/office/drawing/2014/main" id="{7C2EFA4A-D97F-4982-9AEE-789DA9F43E6B}"/>
                </a:ext>
              </a:extLst>
            </p:cNvPr>
            <p:cNvSpPr/>
            <p:nvPr/>
          </p:nvSpPr>
          <p:spPr>
            <a:xfrm>
              <a:off x="1177450" y="3763229"/>
              <a:ext cx="6173152" cy="95178"/>
            </a:xfrm>
            <a:custGeom>
              <a:avLst/>
              <a:gdLst/>
              <a:ahLst/>
              <a:cxnLst/>
              <a:rect l="l" t="t" r="r" b="b"/>
              <a:pathLst>
                <a:path w="6173152" h="95178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318;p32">
              <a:extLst>
                <a:ext uri="{FF2B5EF4-FFF2-40B4-BE49-F238E27FC236}">
                  <a16:creationId xmlns:a16="http://schemas.microsoft.com/office/drawing/2014/main" id="{9ABB893F-A473-4D0E-9D2B-88E5E920D485}"/>
                </a:ext>
              </a:extLst>
            </p:cNvPr>
            <p:cNvSpPr/>
            <p:nvPr/>
          </p:nvSpPr>
          <p:spPr>
            <a:xfrm>
              <a:off x="1177450" y="3687086"/>
              <a:ext cx="6172200" cy="76142"/>
            </a:xfrm>
            <a:custGeom>
              <a:avLst/>
              <a:gdLst/>
              <a:ahLst/>
              <a:cxnLst/>
              <a:rect l="l" t="t" r="r" b="b"/>
              <a:pathLst>
                <a:path w="6172200" h="76142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319;p32">
              <a:extLst>
                <a:ext uri="{FF2B5EF4-FFF2-40B4-BE49-F238E27FC236}">
                  <a16:creationId xmlns:a16="http://schemas.microsoft.com/office/drawing/2014/main" id="{515EC60F-A10C-4783-9EBF-0359C6E2B789}"/>
                </a:ext>
              </a:extLst>
            </p:cNvPr>
            <p:cNvSpPr/>
            <p:nvPr/>
          </p:nvSpPr>
          <p:spPr>
            <a:xfrm>
              <a:off x="3806350" y="3687086"/>
              <a:ext cx="903922" cy="47589"/>
            </a:xfrm>
            <a:custGeom>
              <a:avLst/>
              <a:gdLst/>
              <a:ahLst/>
              <a:cxnLst/>
              <a:rect l="l" t="t" r="r" b="b"/>
              <a:pathLst>
                <a:path w="903922" h="47589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" name="Google Shape;289;p30">
            <a:extLst>
              <a:ext uri="{FF2B5EF4-FFF2-40B4-BE49-F238E27FC236}">
                <a16:creationId xmlns:a16="http://schemas.microsoft.com/office/drawing/2014/main" id="{14E806B6-1BFF-44AE-84AA-37E41E642B9B}"/>
              </a:ext>
            </a:extLst>
          </p:cNvPr>
          <p:cNvSpPr txBox="1">
            <a:spLocks/>
          </p:cNvSpPr>
          <p:nvPr/>
        </p:nvSpPr>
        <p:spPr>
          <a:xfrm>
            <a:off x="180906" y="1409578"/>
            <a:ext cx="3439874" cy="3026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accent2"/>
                </a:solidFill>
                <a:latin typeface="Raleway"/>
                <a:ea typeface="Raleway"/>
                <a:cs typeface="Raleway"/>
                <a:sym typeface="Raleway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http://report.mofoms.ru</a:t>
            </a:r>
            <a:r>
              <a:rPr lang="en-US" sz="1800" b="1" dirty="0">
                <a:solidFill>
                  <a:schemeClr val="accent2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endParaRPr lang="ru-RU" sz="1800" b="1" dirty="0">
              <a:solidFill>
                <a:schemeClr val="accent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indent="0">
              <a:buFont typeface="Karla"/>
              <a:buNone/>
            </a:pPr>
            <a:r>
              <a:rPr lang="ru-RU" sz="1600" dirty="0"/>
              <a:t>АИС ЦСОО предназначена для предоставления медицинскими организациями формализованных отчетных форм, утвержденных действующим законодательством (62-я форма, 14-МЕД, 14-Ф и др.)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BCCB087-C2A6-4BFA-80E3-BA0BCB1C63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857"/>
          <a:stretch/>
        </p:blipFill>
        <p:spPr>
          <a:xfrm>
            <a:off x="4357208" y="1726962"/>
            <a:ext cx="4179238" cy="2648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1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0"/>
          <p:cNvSpPr txBox="1">
            <a:spLocks noGrp="1"/>
          </p:cNvSpPr>
          <p:nvPr>
            <p:ph type="title"/>
          </p:nvPr>
        </p:nvSpPr>
        <p:spPr>
          <a:xfrm>
            <a:off x="180905" y="373852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Система электронного документооборота</a:t>
            </a:r>
            <a:endParaRPr dirty="0"/>
          </a:p>
        </p:txBody>
      </p:sp>
      <p:sp>
        <p:nvSpPr>
          <p:cNvPr id="185" name="Google Shape;185;p20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36</a:t>
            </a:fld>
            <a:endParaRPr/>
          </a:p>
        </p:txBody>
      </p:sp>
      <p:grpSp>
        <p:nvGrpSpPr>
          <p:cNvPr id="6" name="Google Shape;315;p32">
            <a:extLst>
              <a:ext uri="{FF2B5EF4-FFF2-40B4-BE49-F238E27FC236}">
                <a16:creationId xmlns:a16="http://schemas.microsoft.com/office/drawing/2014/main" id="{78FBA361-6735-4403-8BDB-2AD812AC5985}"/>
              </a:ext>
            </a:extLst>
          </p:cNvPr>
          <p:cNvGrpSpPr/>
          <p:nvPr/>
        </p:nvGrpSpPr>
        <p:grpSpPr>
          <a:xfrm>
            <a:off x="3736319" y="1542977"/>
            <a:ext cx="5407681" cy="3168296"/>
            <a:chOff x="1177450" y="241631"/>
            <a:chExt cx="6173152" cy="3616776"/>
          </a:xfrm>
        </p:grpSpPr>
        <p:sp>
          <p:nvSpPr>
            <p:cNvPr id="7" name="Google Shape;316;p32">
              <a:extLst>
                <a:ext uri="{FF2B5EF4-FFF2-40B4-BE49-F238E27FC236}">
                  <a16:creationId xmlns:a16="http://schemas.microsoft.com/office/drawing/2014/main" id="{592C83C7-0C62-4CA1-A8BB-379E30D18060}"/>
                </a:ext>
              </a:extLst>
            </p:cNvPr>
            <p:cNvSpPr/>
            <p:nvPr/>
          </p:nvSpPr>
          <p:spPr>
            <a:xfrm>
              <a:off x="1682275" y="241631"/>
              <a:ext cx="5161606" cy="3454973"/>
            </a:xfrm>
            <a:custGeom>
              <a:avLst/>
              <a:gdLst/>
              <a:ahLst/>
              <a:cxnLst/>
              <a:rect l="l" t="t" r="r" b="b"/>
              <a:pathLst>
                <a:path w="5161606" h="3454973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317;p32">
              <a:extLst>
                <a:ext uri="{FF2B5EF4-FFF2-40B4-BE49-F238E27FC236}">
                  <a16:creationId xmlns:a16="http://schemas.microsoft.com/office/drawing/2014/main" id="{7C2EFA4A-D97F-4982-9AEE-789DA9F43E6B}"/>
                </a:ext>
              </a:extLst>
            </p:cNvPr>
            <p:cNvSpPr/>
            <p:nvPr/>
          </p:nvSpPr>
          <p:spPr>
            <a:xfrm>
              <a:off x="1177450" y="3763229"/>
              <a:ext cx="6173152" cy="95178"/>
            </a:xfrm>
            <a:custGeom>
              <a:avLst/>
              <a:gdLst/>
              <a:ahLst/>
              <a:cxnLst/>
              <a:rect l="l" t="t" r="r" b="b"/>
              <a:pathLst>
                <a:path w="6173152" h="95178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318;p32">
              <a:extLst>
                <a:ext uri="{FF2B5EF4-FFF2-40B4-BE49-F238E27FC236}">
                  <a16:creationId xmlns:a16="http://schemas.microsoft.com/office/drawing/2014/main" id="{9ABB893F-A473-4D0E-9D2B-88E5E920D485}"/>
                </a:ext>
              </a:extLst>
            </p:cNvPr>
            <p:cNvSpPr/>
            <p:nvPr/>
          </p:nvSpPr>
          <p:spPr>
            <a:xfrm>
              <a:off x="1177450" y="3687086"/>
              <a:ext cx="6172200" cy="76142"/>
            </a:xfrm>
            <a:custGeom>
              <a:avLst/>
              <a:gdLst/>
              <a:ahLst/>
              <a:cxnLst/>
              <a:rect l="l" t="t" r="r" b="b"/>
              <a:pathLst>
                <a:path w="6172200" h="76142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319;p32">
              <a:extLst>
                <a:ext uri="{FF2B5EF4-FFF2-40B4-BE49-F238E27FC236}">
                  <a16:creationId xmlns:a16="http://schemas.microsoft.com/office/drawing/2014/main" id="{515EC60F-A10C-4783-9EBF-0359C6E2B789}"/>
                </a:ext>
              </a:extLst>
            </p:cNvPr>
            <p:cNvSpPr/>
            <p:nvPr/>
          </p:nvSpPr>
          <p:spPr>
            <a:xfrm>
              <a:off x="3806350" y="3687086"/>
              <a:ext cx="903922" cy="47589"/>
            </a:xfrm>
            <a:custGeom>
              <a:avLst/>
              <a:gdLst/>
              <a:ahLst/>
              <a:cxnLst/>
              <a:rect l="l" t="t" r="r" b="b"/>
              <a:pathLst>
                <a:path w="903922" h="47589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" name="Google Shape;289;p30">
            <a:extLst>
              <a:ext uri="{FF2B5EF4-FFF2-40B4-BE49-F238E27FC236}">
                <a16:creationId xmlns:a16="http://schemas.microsoft.com/office/drawing/2014/main" id="{14E806B6-1BFF-44AE-84AA-37E41E642B9B}"/>
              </a:ext>
            </a:extLst>
          </p:cNvPr>
          <p:cNvSpPr txBox="1">
            <a:spLocks/>
          </p:cNvSpPr>
          <p:nvPr/>
        </p:nvSpPr>
        <p:spPr>
          <a:xfrm>
            <a:off x="180906" y="1409578"/>
            <a:ext cx="3439874" cy="3026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accent2"/>
                </a:solidFill>
                <a:latin typeface="Raleway"/>
                <a:ea typeface="Raleway"/>
                <a:cs typeface="Raleway"/>
                <a:sym typeface="Raleway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http://edo.mofoms.ru</a:t>
            </a:r>
            <a:r>
              <a:rPr lang="en-US" sz="1800" b="1" dirty="0">
                <a:solidFill>
                  <a:schemeClr val="accent2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endParaRPr lang="ru-RU" sz="1800" b="1" dirty="0">
              <a:solidFill>
                <a:schemeClr val="accent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indent="0">
              <a:buFont typeface="Karla"/>
              <a:buNone/>
            </a:pPr>
            <a:endParaRPr lang="ru-RU" sz="16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F3D98E5-2F1F-4B97-8213-7378BBFA09F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603"/>
          <a:stretch/>
        </p:blipFill>
        <p:spPr>
          <a:xfrm>
            <a:off x="4357502" y="1725551"/>
            <a:ext cx="4180179" cy="2656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04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33"/>
          <p:cNvSpPr txBox="1">
            <a:spLocks noGrp="1"/>
          </p:cNvSpPr>
          <p:nvPr>
            <p:ph type="ctrTitle" idx="4294967295"/>
          </p:nvPr>
        </p:nvSpPr>
        <p:spPr>
          <a:xfrm>
            <a:off x="3064700" y="1323668"/>
            <a:ext cx="55338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000" dirty="0">
                <a:solidFill>
                  <a:srgbClr val="ABE33F"/>
                </a:solidFill>
              </a:rPr>
              <a:t>Спасибо</a:t>
            </a:r>
            <a:r>
              <a:rPr lang="en" sz="6000" dirty="0">
                <a:solidFill>
                  <a:srgbClr val="ABE33F"/>
                </a:solidFill>
              </a:rPr>
              <a:t>!</a:t>
            </a:r>
            <a:endParaRPr sz="6000" dirty="0">
              <a:solidFill>
                <a:srgbClr val="ABE33F"/>
              </a:solidFill>
            </a:endParaRPr>
          </a:p>
        </p:txBody>
      </p:sp>
      <p:sp>
        <p:nvSpPr>
          <p:cNvPr id="326" name="Google Shape;326;p33"/>
          <p:cNvSpPr txBox="1">
            <a:spLocks noGrp="1"/>
          </p:cNvSpPr>
          <p:nvPr>
            <p:ph type="subTitle" idx="4294967295"/>
          </p:nvPr>
        </p:nvSpPr>
        <p:spPr>
          <a:xfrm>
            <a:off x="3064700" y="2338109"/>
            <a:ext cx="5708040" cy="24581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3600" dirty="0"/>
              <a:t>(495</a:t>
            </a:r>
            <a:r>
              <a:rPr lang="ru-RU" sz="3600" dirty="0" smtClean="0"/>
              <a:t>) 587-87-89</a:t>
            </a:r>
            <a:endParaRPr sz="3600" b="1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500" dirty="0"/>
              <a:t>доб. </a:t>
            </a:r>
            <a:r>
              <a:rPr lang="ru-RU" sz="1600" dirty="0"/>
              <a:t>11-25</a:t>
            </a:r>
            <a:r>
              <a:rPr lang="ru-RU" sz="1500" dirty="0"/>
              <a:t> – по вопросам информационного взаимодействия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ru-RU" sz="1500" dirty="0"/>
              <a:t>доб. </a:t>
            </a:r>
            <a:r>
              <a:rPr lang="ru-RU" sz="1600" dirty="0"/>
              <a:t>11-18, 11-26, </a:t>
            </a:r>
            <a:r>
              <a:rPr lang="ru-RU" sz="1600" dirty="0" smtClean="0"/>
              <a:t>11-50</a:t>
            </a:r>
            <a:r>
              <a:rPr lang="ru-RU" sz="1500" dirty="0" smtClean="0"/>
              <a:t> </a:t>
            </a:r>
            <a:r>
              <a:rPr lang="ru-RU" sz="1500" dirty="0"/>
              <a:t>– по вопросам информационной безопасности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ru-RU" sz="1500" dirty="0"/>
              <a:t>доб. </a:t>
            </a:r>
            <a:r>
              <a:rPr lang="ru-RU" sz="1600" dirty="0"/>
              <a:t>12-92</a:t>
            </a:r>
            <a:r>
              <a:rPr lang="ru-RU" sz="1500" dirty="0"/>
              <a:t> – по вопросам доверенных адресов</a:t>
            </a:r>
          </a:p>
        </p:txBody>
      </p:sp>
      <p:grpSp>
        <p:nvGrpSpPr>
          <p:cNvPr id="327" name="Google Shape;327;p33"/>
          <p:cNvGrpSpPr/>
          <p:nvPr/>
        </p:nvGrpSpPr>
        <p:grpSpPr>
          <a:xfrm>
            <a:off x="685795" y="1814227"/>
            <a:ext cx="1681779" cy="1179949"/>
            <a:chOff x="559275" y="1683950"/>
            <a:chExt cx="466500" cy="327300"/>
          </a:xfrm>
        </p:grpSpPr>
        <p:sp>
          <p:nvSpPr>
            <p:cNvPr id="328" name="Google Shape;328;p33"/>
            <p:cNvSpPr/>
            <p:nvPr/>
          </p:nvSpPr>
          <p:spPr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l" t="t" r="r" b="b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3"/>
            <p:cNvSpPr/>
            <p:nvPr/>
          </p:nvSpPr>
          <p:spPr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l" t="t" r="r" b="b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0" name="Google Shape;330;p33"/>
          <p:cNvSpPr/>
          <p:nvPr/>
        </p:nvSpPr>
        <p:spPr>
          <a:xfrm>
            <a:off x="1681875" y="2683100"/>
            <a:ext cx="1274938" cy="1159802"/>
          </a:xfrm>
          <a:custGeom>
            <a:avLst/>
            <a:gdLst/>
            <a:ahLst/>
            <a:cxnLst/>
            <a:rect l="l" t="t" r="r" b="b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33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2"/>
          <p:cNvSpPr txBox="1">
            <a:spLocks noGrp="1"/>
          </p:cNvSpPr>
          <p:nvPr>
            <p:ph type="title"/>
          </p:nvPr>
        </p:nvSpPr>
        <p:spPr>
          <a:xfrm>
            <a:off x="446637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Виды персонифицированного учета</a:t>
            </a:r>
            <a:endParaRPr sz="2000" dirty="0"/>
          </a:p>
        </p:txBody>
      </p:sp>
      <p:sp>
        <p:nvSpPr>
          <p:cNvPr id="197" name="Google Shape;197;p22"/>
          <p:cNvSpPr/>
          <p:nvPr/>
        </p:nvSpPr>
        <p:spPr>
          <a:xfrm>
            <a:off x="3954354" y="1453340"/>
            <a:ext cx="1350689" cy="1196601"/>
          </a:xfrm>
          <a:prstGeom prst="diamond">
            <a:avLst/>
          </a:prstGeom>
          <a:solidFill>
            <a:srgbClr val="004C52"/>
          </a:solidFill>
          <a:ln>
            <a:noFill/>
          </a:ln>
        </p:spPr>
        <p:txBody>
          <a:bodyPr spcFirstLastPara="1" wrap="square" lIns="0" tIns="91425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rPr>
              <a:t>Перс. учет</a:t>
            </a:r>
            <a:endParaRPr b="1" dirty="0">
              <a:solidFill>
                <a:srgbClr val="FFFFFF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98" name="Google Shape;198;p22"/>
          <p:cNvSpPr/>
          <p:nvPr/>
        </p:nvSpPr>
        <p:spPr>
          <a:xfrm>
            <a:off x="873861" y="2944555"/>
            <a:ext cx="2140725" cy="1087174"/>
          </a:xfrm>
          <a:prstGeom prst="flowChartPreparation">
            <a:avLst/>
          </a:prstGeom>
          <a:solidFill>
            <a:srgbClr val="ABE33F">
              <a:alpha val="81150"/>
            </a:srgbClr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99" name="Google Shape;199;p22"/>
          <p:cNvSpPr/>
          <p:nvPr/>
        </p:nvSpPr>
        <p:spPr>
          <a:xfrm>
            <a:off x="6256723" y="2938700"/>
            <a:ext cx="2140725" cy="1093030"/>
          </a:xfrm>
          <a:prstGeom prst="flowChartPreparation">
            <a:avLst/>
          </a:prstGeom>
          <a:solidFill>
            <a:srgbClr val="ABE33F">
              <a:alpha val="81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00" name="Google Shape;200;p22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1041917" y="3127754"/>
            <a:ext cx="18046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Сведения о </a:t>
            </a:r>
          </a:p>
          <a:p>
            <a:pPr algn="ctr"/>
            <a:r>
              <a:rPr lang="ru-RU" dirty="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застрахованных </a:t>
            </a:r>
          </a:p>
          <a:p>
            <a:pPr algn="ctr"/>
            <a:r>
              <a:rPr lang="ru-RU" dirty="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лицах</a:t>
            </a:r>
          </a:p>
          <a:p>
            <a:endParaRPr lang="ru-RU" dirty="0"/>
          </a:p>
        </p:txBody>
      </p:sp>
      <p:sp>
        <p:nvSpPr>
          <p:cNvPr id="8" name="Google Shape;198;p22"/>
          <p:cNvSpPr/>
          <p:nvPr/>
        </p:nvSpPr>
        <p:spPr>
          <a:xfrm>
            <a:off x="3565292" y="2938698"/>
            <a:ext cx="2140725" cy="1093031"/>
          </a:xfrm>
          <a:prstGeom prst="flowChartPreparation">
            <a:avLst/>
          </a:prstGeom>
          <a:solidFill>
            <a:srgbClr val="ABE33F">
              <a:alpha val="81150"/>
            </a:srgbClr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33348" y="3142457"/>
            <a:ext cx="18046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Сведения о </a:t>
            </a:r>
          </a:p>
          <a:p>
            <a:pPr algn="ctr"/>
            <a:r>
              <a:rPr lang="ru-RU" dirty="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медицинской помощи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424779" y="3127753"/>
            <a:ext cx="18046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Сведения о </a:t>
            </a:r>
          </a:p>
          <a:p>
            <a:pPr algn="ctr"/>
            <a:r>
              <a:rPr lang="ru-RU" dirty="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медицинских работниках</a:t>
            </a:r>
          </a:p>
          <a:p>
            <a:endParaRPr lang="ru-RU" dirty="0"/>
          </a:p>
        </p:txBody>
      </p:sp>
      <p:cxnSp>
        <p:nvCxnSpPr>
          <p:cNvPr id="4" name="Прямая соединительная линия 3"/>
          <p:cNvCxnSpPr>
            <a:stCxn id="197" idx="1"/>
          </p:cNvCxnSpPr>
          <p:nvPr/>
        </p:nvCxnSpPr>
        <p:spPr>
          <a:xfrm flipH="1" flipV="1">
            <a:off x="1944222" y="2051640"/>
            <a:ext cx="2010132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endCxn id="198" idx="0"/>
          </p:cNvCxnSpPr>
          <p:nvPr/>
        </p:nvCxnSpPr>
        <p:spPr>
          <a:xfrm>
            <a:off x="1944222" y="2051640"/>
            <a:ext cx="2" cy="89291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5316952" y="2051639"/>
            <a:ext cx="2010132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331091" y="2054488"/>
            <a:ext cx="2" cy="89291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endCxn id="8" idx="0"/>
          </p:cNvCxnSpPr>
          <p:nvPr/>
        </p:nvCxnSpPr>
        <p:spPr>
          <a:xfrm>
            <a:off x="4634196" y="2649941"/>
            <a:ext cx="1459" cy="28875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oogle Shape;104;p12"/>
          <p:cNvSpPr txBox="1">
            <a:spLocks/>
          </p:cNvSpPr>
          <p:nvPr/>
        </p:nvSpPr>
        <p:spPr>
          <a:xfrm>
            <a:off x="1562252" y="3903060"/>
            <a:ext cx="1241510" cy="4934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1000"/>
              </a:spcBef>
            </a:pPr>
            <a:r>
              <a:rPr lang="ru-RU" altLang="ru-RU" sz="1100" b="1" i="1" u="sng" dirty="0">
                <a:solidFill>
                  <a:schemeClr val="tx1"/>
                </a:solidFill>
              </a:rPr>
              <a:t>326-ФЗ </a:t>
            </a:r>
            <a:endParaRPr lang="ru-RU" sz="1000" i="1" dirty="0">
              <a:solidFill>
                <a:srgbClr val="00AE9D"/>
              </a:solidFill>
            </a:endParaRPr>
          </a:p>
        </p:txBody>
      </p:sp>
      <p:sp>
        <p:nvSpPr>
          <p:cNvPr id="20" name="Google Shape;104;p12"/>
          <p:cNvSpPr txBox="1">
            <a:spLocks/>
          </p:cNvSpPr>
          <p:nvPr/>
        </p:nvSpPr>
        <p:spPr>
          <a:xfrm>
            <a:off x="4008943" y="3924873"/>
            <a:ext cx="1241510" cy="4934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1000"/>
              </a:spcBef>
            </a:pPr>
            <a:r>
              <a:rPr lang="ru-RU" altLang="ru-RU" sz="1100" b="1" i="1" u="sng" dirty="0">
                <a:solidFill>
                  <a:schemeClr val="tx1"/>
                </a:solidFill>
              </a:rPr>
              <a:t>323-ФЗ, 326-ФЗ </a:t>
            </a:r>
            <a:endParaRPr lang="ru-RU" sz="1000" i="1" dirty="0">
              <a:solidFill>
                <a:srgbClr val="00AE9D"/>
              </a:solidFill>
            </a:endParaRPr>
          </a:p>
        </p:txBody>
      </p:sp>
      <p:sp>
        <p:nvSpPr>
          <p:cNvPr id="21" name="Google Shape;104;p12"/>
          <p:cNvSpPr txBox="1">
            <a:spLocks/>
          </p:cNvSpPr>
          <p:nvPr/>
        </p:nvSpPr>
        <p:spPr>
          <a:xfrm>
            <a:off x="7003051" y="3903060"/>
            <a:ext cx="1241510" cy="4934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1000"/>
              </a:spcBef>
            </a:pPr>
            <a:r>
              <a:rPr lang="ru-RU" altLang="ru-RU" sz="1100" b="1" i="1" u="sng" dirty="0">
                <a:solidFill>
                  <a:schemeClr val="tx1"/>
                </a:solidFill>
              </a:rPr>
              <a:t>323-ФЗ</a:t>
            </a:r>
            <a:endParaRPr lang="ru-RU" sz="1000" i="1" dirty="0">
              <a:solidFill>
                <a:srgbClr val="00AE9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6"/>
          <p:cNvSpPr txBox="1">
            <a:spLocks noGrp="1"/>
          </p:cNvSpPr>
          <p:nvPr>
            <p:ph type="title"/>
          </p:nvPr>
        </p:nvSpPr>
        <p:spPr>
          <a:xfrm>
            <a:off x="501639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Сведения о застрахованных лицах</a:t>
            </a:r>
            <a:endParaRPr sz="2000" dirty="0"/>
          </a:p>
        </p:txBody>
      </p:sp>
      <p:sp>
        <p:nvSpPr>
          <p:cNvPr id="138" name="Google Shape;138;p16"/>
          <p:cNvSpPr txBox="1">
            <a:spLocks noGrp="1"/>
          </p:cNvSpPr>
          <p:nvPr>
            <p:ph type="body" idx="1"/>
          </p:nvPr>
        </p:nvSpPr>
        <p:spPr>
          <a:xfrm>
            <a:off x="894671" y="1255800"/>
            <a:ext cx="7370700" cy="332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Фамилия, имя, отчество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Пол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Дата рождения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Место рождения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Гражданство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Документ, удостоверяющий личность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Место жительства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Место пребывания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СНИЛС</a:t>
            </a:r>
          </a:p>
          <a:p>
            <a:pPr lvl="0"/>
            <a:r>
              <a:rPr lang="ru-RU" altLang="ru-RU" sz="1600" dirty="0"/>
              <a:t>Номер полиса ОМС</a:t>
            </a:r>
          </a:p>
          <a:p>
            <a:pPr lvl="0"/>
            <a:r>
              <a:rPr lang="ru-RU" sz="1600" dirty="0"/>
              <a:t>Дата выдачи полиса ОМС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endParaRPr sz="1600" dirty="0"/>
          </a:p>
        </p:txBody>
      </p:sp>
      <p:sp>
        <p:nvSpPr>
          <p:cNvPr id="139" name="Google Shape;139;p16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6"/>
          <p:cNvSpPr txBox="1">
            <a:spLocks noGrp="1"/>
          </p:cNvSpPr>
          <p:nvPr>
            <p:ph type="title"/>
          </p:nvPr>
        </p:nvSpPr>
        <p:spPr>
          <a:xfrm>
            <a:off x="501639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Сведения о медицинской помощи</a:t>
            </a:r>
            <a:endParaRPr sz="2000" dirty="0"/>
          </a:p>
        </p:txBody>
      </p:sp>
      <p:sp>
        <p:nvSpPr>
          <p:cNvPr id="138" name="Google Shape;138;p16"/>
          <p:cNvSpPr txBox="1">
            <a:spLocks noGrp="1"/>
          </p:cNvSpPr>
          <p:nvPr>
            <p:ph type="body" idx="1"/>
          </p:nvPr>
        </p:nvSpPr>
        <p:spPr>
          <a:xfrm>
            <a:off x="894671" y="1087358"/>
            <a:ext cx="7370700" cy="39739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Номер полиса ОМС</a:t>
            </a:r>
          </a:p>
          <a:p>
            <a:pPr lvl="0"/>
            <a:r>
              <a:rPr lang="ru-RU" altLang="ru-RU" sz="1600" dirty="0"/>
              <a:t>Медицинская организация, оказавшая соответствующие услуги </a:t>
            </a:r>
          </a:p>
          <a:p>
            <a:pPr lvl="0"/>
            <a:r>
              <a:rPr lang="ru-RU" altLang="ru-RU" sz="1600" dirty="0"/>
              <a:t>Вид оказанной медицинской помощи </a:t>
            </a:r>
          </a:p>
          <a:p>
            <a:pPr lvl="0"/>
            <a:r>
              <a:rPr lang="ru-RU" altLang="ru-RU" sz="1600" dirty="0"/>
              <a:t>Условие оказания медицинской помощи </a:t>
            </a:r>
          </a:p>
          <a:p>
            <a:pPr lvl="0"/>
            <a:r>
              <a:rPr lang="ru-RU" sz="1600" dirty="0"/>
              <a:t>Сроки</a:t>
            </a:r>
            <a:r>
              <a:rPr lang="ru-RU" altLang="ru-RU" sz="1600" dirty="0"/>
              <a:t> оказания медицинской помощи</a:t>
            </a:r>
          </a:p>
          <a:p>
            <a:pPr lvl="0"/>
            <a:r>
              <a:rPr lang="ru-RU" altLang="ru-RU" sz="1600" dirty="0"/>
              <a:t>Объемы оказанной медицинской помощи</a:t>
            </a:r>
          </a:p>
          <a:p>
            <a:pPr lvl="0"/>
            <a:r>
              <a:rPr lang="ru-RU" altLang="ru-RU" sz="1600" dirty="0"/>
              <a:t>Стоимость оказанной медицинской помощи</a:t>
            </a:r>
            <a:endParaRPr lang="ru-RU" sz="1600" dirty="0"/>
          </a:p>
          <a:p>
            <a:pPr lvl="0"/>
            <a:r>
              <a:rPr lang="ru-RU" altLang="ru-RU" sz="1600" dirty="0"/>
              <a:t>Профиль оказанной медицинской помощи</a:t>
            </a:r>
            <a:endParaRPr lang="ru-RU" sz="1600" dirty="0"/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Диагноз</a:t>
            </a:r>
          </a:p>
          <a:p>
            <a:pPr lvl="0"/>
            <a:r>
              <a:rPr lang="ru-RU" altLang="ru-RU" sz="1600" dirty="0"/>
              <a:t>Медицинские услуги, оказанные застрахованному лицу (КСГ)</a:t>
            </a:r>
            <a:endParaRPr lang="ru-RU" sz="1600" dirty="0"/>
          </a:p>
          <a:p>
            <a:pPr lvl="0"/>
            <a:r>
              <a:rPr lang="ru-RU" altLang="ru-RU" sz="1600" dirty="0"/>
              <a:t>Специальность медицинского работника, оказавшего МП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600" dirty="0"/>
              <a:t>Исход/результат обращения за МП;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endParaRPr sz="1600" dirty="0"/>
          </a:p>
        </p:txBody>
      </p:sp>
      <p:sp>
        <p:nvSpPr>
          <p:cNvPr id="139" name="Google Shape;139;p16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1736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6"/>
          <p:cNvSpPr txBox="1">
            <a:spLocks noGrp="1"/>
          </p:cNvSpPr>
          <p:nvPr>
            <p:ph type="title"/>
          </p:nvPr>
        </p:nvSpPr>
        <p:spPr>
          <a:xfrm>
            <a:off x="501639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Сведения о медицинских работниках</a:t>
            </a:r>
            <a:endParaRPr sz="2000" dirty="0"/>
          </a:p>
        </p:txBody>
      </p:sp>
      <p:sp>
        <p:nvSpPr>
          <p:cNvPr id="138" name="Google Shape;138;p16"/>
          <p:cNvSpPr txBox="1">
            <a:spLocks noGrp="1"/>
          </p:cNvSpPr>
          <p:nvPr>
            <p:ph type="body" idx="1"/>
          </p:nvPr>
        </p:nvSpPr>
        <p:spPr>
          <a:xfrm>
            <a:off x="894671" y="1255800"/>
            <a:ext cx="7370700" cy="332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Фамилия, имя, отчество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Пол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Дата рождения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СНИЛС</a:t>
            </a:r>
          </a:p>
          <a:p>
            <a:pPr lvl="0"/>
            <a:r>
              <a:rPr lang="ru-RU" altLang="ru-RU" sz="1600" dirty="0"/>
              <a:t>Сведения об образовании, в том числе данные об образовательных организациях и о документах об образовании и (или) о квалификации </a:t>
            </a:r>
          </a:p>
          <a:p>
            <a:r>
              <a:rPr lang="ru-RU" altLang="ru-RU" sz="1600" dirty="0"/>
              <a:t>Наименование организации, оказывающей медицинские услуги;</a:t>
            </a:r>
          </a:p>
          <a:p>
            <a:r>
              <a:rPr lang="ru-RU" altLang="ru-RU" sz="1600" dirty="0"/>
              <a:t>Занимаемая должность в организации, оказывающей медицинские услуги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endParaRPr sz="1600" dirty="0"/>
          </a:p>
        </p:txBody>
      </p:sp>
      <p:sp>
        <p:nvSpPr>
          <p:cNvPr id="139" name="Google Shape;139;p16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0975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7"/>
          <p:cNvSpPr txBox="1">
            <a:spLocks noGrp="1"/>
          </p:cNvSpPr>
          <p:nvPr>
            <p:ph type="title"/>
          </p:nvPr>
        </p:nvSpPr>
        <p:spPr>
          <a:xfrm>
            <a:off x="575822" y="334232"/>
            <a:ext cx="7649444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Нормативно-правовое обеспечение </a:t>
            </a:r>
            <a:br>
              <a:rPr lang="ru-RU" sz="2000" dirty="0"/>
            </a:br>
            <a:r>
              <a:rPr lang="ru-RU" sz="2000" dirty="0"/>
              <a:t>                                    информатизации ОМС</a:t>
            </a:r>
            <a:endParaRPr sz="2000" dirty="0"/>
          </a:p>
        </p:txBody>
      </p:sp>
      <p:sp>
        <p:nvSpPr>
          <p:cNvPr id="245" name="Google Shape;245;p27"/>
          <p:cNvSpPr/>
          <p:nvPr/>
        </p:nvSpPr>
        <p:spPr>
          <a:xfrm>
            <a:off x="5565697" y="1509585"/>
            <a:ext cx="2521800" cy="1646700"/>
          </a:xfrm>
          <a:prstGeom prst="homePlate">
            <a:avLst>
              <a:gd name="adj" fmla="val 211909"/>
            </a:avLst>
          </a:prstGeom>
          <a:solidFill>
            <a:srgbClr val="004C5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rgbClr val="FFFFFF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46" name="Google Shape;246;p27"/>
          <p:cNvSpPr/>
          <p:nvPr/>
        </p:nvSpPr>
        <p:spPr>
          <a:xfrm>
            <a:off x="3278248" y="1522955"/>
            <a:ext cx="2521800" cy="1646700"/>
          </a:xfrm>
          <a:prstGeom prst="homePlate">
            <a:avLst>
              <a:gd name="adj" fmla="val 211909"/>
            </a:avLst>
          </a:prstGeom>
          <a:solidFill>
            <a:srgbClr val="00AE9D">
              <a:alpha val="83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47" name="Google Shape;247;p27"/>
          <p:cNvSpPr/>
          <p:nvPr/>
        </p:nvSpPr>
        <p:spPr>
          <a:xfrm>
            <a:off x="1000065" y="1509585"/>
            <a:ext cx="2521800" cy="1646700"/>
          </a:xfrm>
          <a:prstGeom prst="homePlate">
            <a:avLst>
              <a:gd name="adj" fmla="val 211909"/>
            </a:avLst>
          </a:prstGeom>
          <a:solidFill>
            <a:srgbClr val="ABE33F">
              <a:alpha val="81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48" name="Google Shape;248;p27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980105" y="1986842"/>
            <a:ext cx="22641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/>
              <a:t>Постановление Правительства РФ от </a:t>
            </a:r>
            <a:r>
              <a:rPr lang="ru-RU" dirty="0" smtClean="0"/>
              <a:t>5.11.2022 №1998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78248" y="1976972"/>
            <a:ext cx="21423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altLang="ru-RU" dirty="0">
                <a:solidFill>
                  <a:srgbClr val="004C52"/>
                </a:solidFill>
                <a:latin typeface="Karla"/>
                <a:ea typeface="Karla"/>
                <a:cs typeface="Karla"/>
              </a:rPr>
              <a:t>Приказ ФОМС </a:t>
            </a:r>
          </a:p>
          <a:p>
            <a:pPr lvl="0"/>
            <a:r>
              <a:rPr lang="ru-RU" altLang="ru-RU" dirty="0">
                <a:solidFill>
                  <a:srgbClr val="004C52"/>
                </a:solidFill>
                <a:latin typeface="Karla"/>
                <a:ea typeface="Karla"/>
                <a:cs typeface="Karla"/>
              </a:rPr>
              <a:t>     </a:t>
            </a:r>
            <a:r>
              <a:rPr lang="ru-RU" altLang="ru-RU" dirty="0" smtClean="0">
                <a:solidFill>
                  <a:srgbClr val="004C52"/>
                </a:solidFill>
                <a:latin typeface="Karla"/>
                <a:ea typeface="Karla"/>
                <a:cs typeface="Karla"/>
              </a:rPr>
              <a:t>от </a:t>
            </a:r>
            <a:r>
              <a:rPr lang="ru-RU" altLang="ru-RU" dirty="0">
                <a:solidFill>
                  <a:srgbClr val="004C52"/>
                </a:solidFill>
                <a:latin typeface="Karla"/>
                <a:ea typeface="Karla"/>
                <a:cs typeface="Karla"/>
              </a:rPr>
              <a:t>07.04.2011 </a:t>
            </a:r>
          </a:p>
          <a:p>
            <a:pPr lvl="0"/>
            <a:r>
              <a:rPr lang="ru-RU" altLang="ru-RU" dirty="0">
                <a:solidFill>
                  <a:srgbClr val="004C52"/>
                </a:solidFill>
                <a:latin typeface="Karla"/>
                <a:ea typeface="Karla"/>
                <a:cs typeface="Karla"/>
              </a:rPr>
              <a:t> </a:t>
            </a:r>
            <a:r>
              <a:rPr lang="ru-RU" altLang="ru-RU" dirty="0" smtClean="0">
                <a:solidFill>
                  <a:srgbClr val="004C52"/>
                </a:solidFill>
                <a:latin typeface="Karla"/>
                <a:ea typeface="Karla"/>
                <a:cs typeface="Karla"/>
              </a:rPr>
              <a:t>№</a:t>
            </a:r>
            <a:r>
              <a:rPr lang="ru-RU" altLang="ru-RU" dirty="0">
                <a:solidFill>
                  <a:srgbClr val="004C52"/>
                </a:solidFill>
                <a:latin typeface="Karla"/>
                <a:ea typeface="Karla"/>
                <a:cs typeface="Karla"/>
              </a:rPr>
              <a:t>79 </a:t>
            </a:r>
            <a:endParaRPr lang="ru-RU" dirty="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65697" y="1986842"/>
            <a:ext cx="21423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altLang="ru-RU" dirty="0">
                <a:solidFill>
                  <a:schemeClr val="bg1"/>
                </a:solidFill>
                <a:latin typeface="Karla"/>
                <a:ea typeface="Karla"/>
                <a:cs typeface="Karla"/>
              </a:rPr>
              <a:t>Приказ ТФОМС </a:t>
            </a:r>
          </a:p>
          <a:p>
            <a:pPr lvl="0"/>
            <a:r>
              <a:rPr lang="ru-RU" altLang="ru-RU" dirty="0">
                <a:solidFill>
                  <a:schemeClr val="bg1"/>
                </a:solidFill>
                <a:latin typeface="Karla"/>
                <a:ea typeface="Karla"/>
                <a:cs typeface="Karla"/>
              </a:rPr>
              <a:t>        от 30.06.2017 </a:t>
            </a:r>
          </a:p>
          <a:p>
            <a:pPr lvl="0"/>
            <a:r>
              <a:rPr lang="ru-RU" altLang="ru-RU" dirty="0">
                <a:solidFill>
                  <a:schemeClr val="bg1"/>
                </a:solidFill>
                <a:latin typeface="Karla"/>
                <a:ea typeface="Karla"/>
                <a:cs typeface="Karla"/>
              </a:rPr>
              <a:t>   № 272</a:t>
            </a:r>
            <a:endParaRPr lang="ru-RU" dirty="0">
              <a:solidFill>
                <a:schemeClr val="bg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0" name="Google Shape;102;p12"/>
          <p:cNvSpPr txBox="1">
            <a:spLocks/>
          </p:cNvSpPr>
          <p:nvPr/>
        </p:nvSpPr>
        <p:spPr>
          <a:xfrm>
            <a:off x="919948" y="3189393"/>
            <a:ext cx="2079708" cy="13472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1100"/>
            </a:pPr>
            <a:r>
              <a:rPr lang="ru-RU" altLang="ru-RU" sz="1200" dirty="0"/>
              <a:t>Порядок ведения персонифицированного учета в сфере обязательного медицинского страхования</a:t>
            </a:r>
            <a:endParaRPr lang="ru-RU" sz="1200" dirty="0"/>
          </a:p>
          <a:p>
            <a:pPr>
              <a:spcBef>
                <a:spcPts val="600"/>
              </a:spcBef>
            </a:pPr>
            <a:endParaRPr lang="ru-RU" sz="1200" dirty="0"/>
          </a:p>
        </p:txBody>
      </p:sp>
      <p:sp>
        <p:nvSpPr>
          <p:cNvPr id="11" name="Google Shape;102;p12"/>
          <p:cNvSpPr txBox="1">
            <a:spLocks/>
          </p:cNvSpPr>
          <p:nvPr/>
        </p:nvSpPr>
        <p:spPr>
          <a:xfrm>
            <a:off x="3176400" y="3162969"/>
            <a:ext cx="2142385" cy="13472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1100"/>
            </a:pPr>
            <a:r>
              <a:rPr lang="ru-RU" altLang="ru-RU" sz="1200" dirty="0">
                <a:solidFill>
                  <a:schemeClr val="accent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Общие принципы </a:t>
            </a:r>
            <a:r>
              <a:rPr lang="ru-RU" altLang="ru-RU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построения</a:t>
            </a:r>
            <a:r>
              <a:rPr lang="ru-RU" altLang="ru-RU" sz="12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функционирования информационных систем и порядок информационного взаимодействия в сфере обязательного медицинского страхования</a:t>
            </a:r>
            <a:endParaRPr lang="ru-RU" sz="1200" dirty="0"/>
          </a:p>
        </p:txBody>
      </p:sp>
      <p:sp>
        <p:nvSpPr>
          <p:cNvPr id="12" name="Google Shape;102;p12"/>
          <p:cNvSpPr txBox="1">
            <a:spLocks/>
          </p:cNvSpPr>
          <p:nvPr/>
        </p:nvSpPr>
        <p:spPr>
          <a:xfrm>
            <a:off x="5565697" y="3189393"/>
            <a:ext cx="3217481" cy="13472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1100"/>
            </a:pPr>
            <a:r>
              <a:rPr lang="ru-RU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 утверждении Организационно-технологических регламентов информационного взаимодействия автоматизированных информационных систем участников системы обязательного медицинского страхования Московской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4"/>
          <p:cNvSpPr txBox="1">
            <a:spLocks noGrp="1"/>
          </p:cNvSpPr>
          <p:nvPr>
            <p:ph type="ctrTitle"/>
          </p:nvPr>
        </p:nvSpPr>
        <p:spPr>
          <a:xfrm>
            <a:off x="0" y="1888150"/>
            <a:ext cx="9143999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ABE33F"/>
                </a:solidFill>
              </a:rPr>
              <a:t>2</a:t>
            </a:r>
            <a:r>
              <a:rPr lang="en" dirty="0">
                <a:solidFill>
                  <a:srgbClr val="ABE33F"/>
                </a:solidFill>
              </a:rPr>
              <a:t>.</a:t>
            </a:r>
            <a:endParaRPr dirty="0">
              <a:solidFill>
                <a:srgbClr val="ABE33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СЧЕТА И РЕЕСТРЫ СЧЕТОВ</a:t>
            </a:r>
            <a:endParaRPr dirty="0"/>
          </a:p>
        </p:txBody>
      </p:sp>
      <p:sp>
        <p:nvSpPr>
          <p:cNvPr id="125" name="Google Shape;125;p14"/>
          <p:cNvSpPr txBox="1">
            <a:spLocks noGrp="1"/>
          </p:cNvSpPr>
          <p:nvPr>
            <p:ph type="subTitle" idx="1"/>
          </p:nvPr>
        </p:nvSpPr>
        <p:spPr>
          <a:xfrm>
            <a:off x="1067866" y="2916250"/>
            <a:ext cx="7033846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Информационного взаимодействия в процессе формирования, передачи, обработки и хранения</a:t>
            </a:r>
            <a:endParaRPr dirty="0"/>
          </a:p>
        </p:txBody>
      </p:sp>
      <p:sp>
        <p:nvSpPr>
          <p:cNvPr id="126" name="Google Shape;126;p14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941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calus template">
  <a:themeElements>
    <a:clrScheme name="Custom 347">
      <a:dk1>
        <a:srgbClr val="004C52"/>
      </a:dk1>
      <a:lt1>
        <a:srgbClr val="FFFFFF"/>
      </a:lt1>
      <a:dk2>
        <a:srgbClr val="788788"/>
      </a:dk2>
      <a:lt2>
        <a:srgbClr val="E6EEED"/>
      </a:lt2>
      <a:accent1>
        <a:srgbClr val="004C52"/>
      </a:accent1>
      <a:accent2>
        <a:srgbClr val="00AE9D"/>
      </a:accent2>
      <a:accent3>
        <a:srgbClr val="4BD3B0"/>
      </a:accent3>
      <a:accent4>
        <a:srgbClr val="68DD6B"/>
      </a:accent4>
      <a:accent5>
        <a:srgbClr val="ABE33F"/>
      </a:accent5>
      <a:accent6>
        <a:srgbClr val="DBEEA6"/>
      </a:accent6>
      <a:hlink>
        <a:srgbClr val="004C52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3995</TotalTime>
  <Words>1493</Words>
  <Application>Microsoft Office PowerPoint</Application>
  <PresentationFormat>Экран (16:9)</PresentationFormat>
  <Paragraphs>306</Paragraphs>
  <Slides>37</Slides>
  <Notes>29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3" baseType="lpstr">
      <vt:lpstr>Arial</vt:lpstr>
      <vt:lpstr>Calibri</vt:lpstr>
      <vt:lpstr>Karla</vt:lpstr>
      <vt:lpstr>Raleway</vt:lpstr>
      <vt:lpstr>Times New Roman</vt:lpstr>
      <vt:lpstr>Escalus template</vt:lpstr>
      <vt:lpstr>ИНФОРМАЦИОННОЕ ВЗАИМОДЕЙСТВИЕ УЧАСТНИКОВ ОБЯЗАТЕЛЬНОГО МЕДИЦИНСКОГО СТРАХОВАНИЯ</vt:lpstr>
      <vt:lpstr>1. ПЕРСОНИФИЦИРОВАННЫЙ УЧЕТ</vt:lpstr>
      <vt:lpstr>Персонифицированный учет</vt:lpstr>
      <vt:lpstr>Виды персонифицированного учета</vt:lpstr>
      <vt:lpstr>Сведения о застрахованных лицах</vt:lpstr>
      <vt:lpstr>Сведения о медицинской помощи</vt:lpstr>
      <vt:lpstr>Сведения о медицинских работниках</vt:lpstr>
      <vt:lpstr>Нормативно-правовое обеспечение                                      информатизации ОМС</vt:lpstr>
      <vt:lpstr>2. СЧЕТА И РЕЕСТРЫ СЧЕТОВ</vt:lpstr>
      <vt:lpstr>Схема информационного взаимодействия</vt:lpstr>
      <vt:lpstr>Автоматизированная обработка реестров счетов</vt:lpstr>
      <vt:lpstr>Сроки предоставления данных</vt:lpstr>
      <vt:lpstr>Нормативно-справочная информация</vt:lpstr>
      <vt:lpstr>Презентация PowerPoint</vt:lpstr>
      <vt:lpstr>Организационно-технологические регламенты</vt:lpstr>
      <vt:lpstr>Презентация PowerPoint</vt:lpstr>
      <vt:lpstr>reestrin@mofoms.ru</vt:lpstr>
      <vt:lpstr>reestrin@mofoms.ru</vt:lpstr>
      <vt:lpstr>Действия МО при сдаче реестров счетов</vt:lpstr>
      <vt:lpstr>ОТР-ИВ-7. Этап 1</vt:lpstr>
      <vt:lpstr>ОТР-ИВ-7. Этап 2 </vt:lpstr>
      <vt:lpstr>ОТР-ИВ-7. Этап 3</vt:lpstr>
      <vt:lpstr>ОТР-ИВ-7. Этап 4</vt:lpstr>
      <vt:lpstr>3. ЗАЩИТА ПЕРСОНАЛЬНЫХ ДАННЫХ</vt:lpstr>
      <vt:lpstr>О защите персональных данных</vt:lpstr>
      <vt:lpstr>Что такое электронная подпись</vt:lpstr>
      <vt:lpstr>Инструкции и формы на сайте ТФОМС МО </vt:lpstr>
      <vt:lpstr>Инструкции и формы на сайте ТФОМС МО (продолжение)</vt:lpstr>
      <vt:lpstr>Подписанные и зашифрованные документы</vt:lpstr>
      <vt:lpstr>4. ЭЛЕКТРОННЫЙ ДОКУМЕНТООБОРОТ</vt:lpstr>
      <vt:lpstr>Приказ ТФОМС МО от 30.12.2022 № 685 </vt:lpstr>
      <vt:lpstr>ПЕРЕЧЕНЬ электронных документов, которыми обмениваются участники информационного взаимодействия в рамках ЭДО</vt:lpstr>
      <vt:lpstr>Порядок действий</vt:lpstr>
      <vt:lpstr>5. ИНФОРМАЦИОННЫЕ РЕСУРСЫ</vt:lpstr>
      <vt:lpstr>Система сбора и обработки отчетности</vt:lpstr>
      <vt:lpstr>Система электронного документооборота</vt:lpstr>
      <vt:lpstr>Спасибо!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ВЕДЕНИЕ ПЕРСОНИФИЦИРОВАННОГО УЧЕТА МЕДИЦИНСКОЙ ПОМОЩИ, ОКАЗАННОЙ ЗАСТРАХОВАННЫМ ЛИЦАМ</dc:title>
  <dc:creator>Лукашов Вадим Васильевич</dc:creator>
  <cp:lastModifiedBy>Лепендин Дмитрий Валерьевич</cp:lastModifiedBy>
  <cp:revision>134</cp:revision>
  <dcterms:modified xsi:type="dcterms:W3CDTF">2023-12-25T09:57:18Z</dcterms:modified>
</cp:coreProperties>
</file>