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2" r:id="rId4"/>
    <p:sldId id="269" r:id="rId5"/>
    <p:sldId id="263" r:id="rId6"/>
    <p:sldId id="264" r:id="rId7"/>
    <p:sldId id="265" r:id="rId8"/>
    <p:sldId id="267" r:id="rId9"/>
    <p:sldId id="275" r:id="rId10"/>
    <p:sldId id="274" r:id="rId11"/>
    <p:sldId id="272" r:id="rId12"/>
    <p:sldId id="277" r:id="rId13"/>
    <p:sldId id="279" r:id="rId14"/>
    <p:sldId id="270" r:id="rId15"/>
    <p:sldId id="271" r:id="rId16"/>
    <p:sldId id="261" r:id="rId17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5D8"/>
    <a:srgbClr val="8F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6374" autoAdjust="0"/>
  </p:normalViewPr>
  <p:slideViewPr>
    <p:cSldViewPr snapToGrid="0">
      <p:cViewPr varScale="1">
        <p:scale>
          <a:sx n="114" d="100"/>
          <a:sy n="114" d="100"/>
        </p:scale>
        <p:origin x="9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9DC7F-C595-4E25-AA47-4DF1FA6E2F23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906A-1FF1-4D03-8B7D-FBA7C0D0FC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E906A-1FF1-4D03-8B7D-FBA7C0D0FC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61067-A1F5-4F2B-9E4D-DE45CAB0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64EC65-9E43-4959-8163-25588A4D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E95EE0-B34B-4E54-9BE4-A11A3AA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E8FAA-0E2C-4972-9983-CEA0C32F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854CE2-FB90-4DCB-BE21-40791F822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5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6818-E4A1-48F2-9805-13EBA315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D2EB4C-996A-4F4D-8330-D1A09D6C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3379D-88B5-4CA7-A175-649A68F6F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F611A-33D6-45A0-8B08-35E0A7EF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94A1AD-2BE9-4EB2-B6C0-6E69316F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46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D01229-CE65-4654-835F-CAA4D75F5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C6CAC7-EBBA-418C-8C40-678E0812F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27914-ACE6-4D80-BAF2-D5B6AF4A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E1FC8-6574-4767-8523-E179D1D3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06B013-E3AC-46A0-8491-07846FC5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0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9A79A-CA0A-4EB8-9DC8-13A74136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2AC61-BC8F-4AFE-AB9D-77F713B7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57C1B8-39AC-457B-AE00-D924231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FB7E6-A2EB-4887-BFBC-7410FEE7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95E5BA-B4D6-4A1C-87A5-332D499D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8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1CA93-2E2B-433F-9AB5-7077D986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D17EAB-7BC9-4361-925C-14E31A13C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BE724-4D6A-458C-A284-CF8341DC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36179-5D2E-4AB4-93DA-B60CA176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C2BEF1-393C-49AF-9BD8-49457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2CB0C-C67C-401D-9C39-2E2DC5F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8DA09-3EF6-48D1-B0E4-570C97EAC5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5D027D-03BE-45CA-B0A6-2E2D6FDD6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43C88-499B-46CB-B0F7-6706A9F0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DA881D-27E4-4651-9182-988D1E2D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52F7DE-44FA-4767-BEE7-E5A674EA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714F6-FCA4-4D70-9FC2-9990326B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04921D-D056-45C6-A48F-B60745CA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96A6FC-7BCF-4543-B0D0-8B25E50D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C1E4C7-AFBD-49BF-8B7F-25C7E99FD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96E5EA-5479-4D1D-8B84-62EA98E16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E43E2A-766C-4EA1-BF2C-0436802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2F31C7-63CC-43EA-99EA-2C1B6917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64A817-43A1-46CF-9AD5-EBC561F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F5334-8438-4DE4-8EA8-EB367D6E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AD24B4-6C23-451B-AAFF-5BC7DFD9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7DECE8-4A9C-4F03-8069-C16BC0C1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EFD358-E11D-4468-B07E-8D316FB4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8EEC4A-F9E9-4713-BC30-F8BBFC57F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90686-0A11-406A-8C33-3CC8D960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F5706B-3274-422C-A2B9-608A0EEB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4793A-61CE-4B78-A6CF-5DDAC5CC8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A3518-A277-4781-BDE7-39E0A3720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54B3BC-E587-4807-96BB-4433184AF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88694C-A700-4134-966F-F814FC51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96E145-97ED-403E-AA3B-B029643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4B1DCE-3EE5-4ABF-9FA6-DD943E8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59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9F20D-9023-4085-99EA-E5496F1A9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327696-4945-4534-A577-FFCEA40A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DAF517-0328-457C-8D00-CB1B8F039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C1A4B3-ED8B-4D68-88E9-B955D450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689D11-8C88-4A4A-9885-3CDABC38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BD3A8A-0DC2-4797-9048-F0AB786B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1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3CE81-34AA-4DCF-994A-A725882D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CAAFC-6A91-4032-82EF-8ABB6FCEF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4E2B4-D5DE-4609-B7D3-206C7C7AB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7A11-A43B-41DE-B58D-98AD3E1F1587}" type="datetimeFigureOut">
              <a:rPr lang="ru-RU" smtClean="0"/>
              <a:t>28.12.2023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E7E23-4048-4FC8-8DF8-61AAF458A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6118F-BE90-4A3C-9984-59AE824B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18026-C389-4F90-B0C7-22ADBCED5E45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54396-0418-4940-A1B7-3989CB38A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1396683"/>
            <a:ext cx="10853928" cy="2387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Georgia" panose="02040502050405020303" pitchFamily="18" charset="0"/>
              </a:rPr>
              <a:t>ПОРЯДОК ОПЛАТЫ МЕДИЦИНСКОЙ ПОМОЩИ В СИСТЕМЕ ОБЯЗАТЕЛЬНОГО МЕДИЦИНСКОГО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A960BE-9489-4C63-92ED-9144B0F9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504" y="5090636"/>
            <a:ext cx="9144000" cy="1767364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4000"/>
              </a:lnSpc>
            </a:pP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Заместитель начальника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                                                                              Финансово-экономического управления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Тимошинина Екатерина Владимировна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ТЕРРИТОРИАЛЬНЫЙ ФОНД ОБЯЗАТЕЛЬНОГО</a:t>
            </a:r>
            <a:r>
              <a:rPr lang="en-US" sz="1800" dirty="0">
                <a:latin typeface="Georgia" panose="02040502050405020303" pitchFamily="18" charset="0"/>
              </a:rPr>
              <a:t>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МЕДИЦИНСКОГО СТРАХОВАНИЯ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МОСКОВСКОЙ ОБЛАСТИ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id="{F5BE421F-0C85-4762-8EEC-088906286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2450"/>
            <a:ext cx="12192000" cy="35204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66" tIns="47882" rIns="95766" bIns="47882" anchor="ctr"/>
          <a:lstStyle/>
          <a:p>
            <a:pPr algn="ctr" defTabSz="957094"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6769" y="582683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04842" y="593335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1895" y="595753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8676" y="58137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31637" y="53333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23152" y="572949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7332" y="576062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03979" y="588041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5947" y="5627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3406163"/>
            <a:ext cx="1195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st19.135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«Лекарственная терапия при злокачественных новообразованиях (кроме лимфоидной и кроветворной тканей), взрослые (уровень 11)»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56575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28 003,89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5,51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7320" y="60119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2569356" y="56850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3698147" y="599134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4620707" y="5486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189733" y="55392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1906960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2627040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143339" y="3089851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4709105" y="231731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5607331" y="2193817"/>
            <a:ext cx="3908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949015" y="3102118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1864789" y="59867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2728476" y="5277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4387323" y="51652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3272CD7E-7B58-42CF-AC81-272638C17E8A}"/>
              </a:ext>
            </a:extLst>
          </p:cNvPr>
          <p:cNvSpPr/>
          <p:nvPr/>
        </p:nvSpPr>
        <p:spPr>
          <a:xfrm>
            <a:off x="6768075" y="58268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2FEA63F-2422-4B4A-A133-0B567DFC6BDA}"/>
              </a:ext>
            </a:extLst>
          </p:cNvPr>
          <p:cNvSpPr txBox="1"/>
          <p:nvPr/>
        </p:nvSpPr>
        <p:spPr>
          <a:xfrm>
            <a:off x="6480043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F1DC7ADE-5A38-4162-9C51-AB1C7E03A7BE}"/>
              </a:ext>
            </a:extLst>
          </p:cNvPr>
          <p:cNvSpPr/>
          <p:nvPr/>
        </p:nvSpPr>
        <p:spPr>
          <a:xfrm>
            <a:off x="7711652" y="582683"/>
            <a:ext cx="4780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4A1BCD2-ECE6-408C-9AD7-4B067C5C9E1E}"/>
              </a:ext>
            </a:extLst>
          </p:cNvPr>
          <p:cNvSpPr txBox="1"/>
          <p:nvPr/>
        </p:nvSpPr>
        <p:spPr>
          <a:xfrm>
            <a:off x="7344139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F4C5677B-A303-41FF-A2CE-BD1ADDD68DE6}"/>
              </a:ext>
            </a:extLst>
          </p:cNvPr>
          <p:cNvSpPr/>
          <p:nvPr/>
        </p:nvSpPr>
        <p:spPr>
          <a:xfrm>
            <a:off x="8577353" y="591399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9302069" y="585069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92BDD7F3-9FD2-4C7B-83B0-A9768ED03F82}"/>
              </a:ext>
            </a:extLst>
          </p:cNvPr>
          <p:cNvSpPr/>
          <p:nvPr/>
        </p:nvSpPr>
        <p:spPr>
          <a:xfrm>
            <a:off x="10283653" y="604619"/>
            <a:ext cx="67012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10003715" y="58402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5,51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0,0636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28 003,89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0,0636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44139" y="647931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D3F327CF-16A9-44BE-A1D2-9027D25FC5C8}"/>
              </a:ext>
            </a:extLst>
          </p:cNvPr>
          <p:cNvSpPr/>
          <p:nvPr/>
        </p:nvSpPr>
        <p:spPr>
          <a:xfrm>
            <a:off x="5883277" y="650807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6672064" y="6517589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1,057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F0B4D8C-D214-4BBE-A5E6-15CAF01C8F1A}"/>
              </a:ext>
            </a:extLst>
          </p:cNvPr>
          <p:cNvSpPr txBox="1"/>
          <p:nvPr/>
        </p:nvSpPr>
        <p:spPr>
          <a:xfrm>
            <a:off x="6409385" y="652000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5F12A291-2BDC-459C-B84D-D5EFABF9530E}"/>
              </a:ext>
            </a:extLst>
          </p:cNvPr>
          <p:cNvSpPr/>
          <p:nvPr/>
        </p:nvSpPr>
        <p:spPr>
          <a:xfrm>
            <a:off x="7720253" y="6498083"/>
            <a:ext cx="857100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28 003,89</a:t>
            </a: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88530373-36CC-4683-8422-ED0A8081D4B0}"/>
              </a:ext>
            </a:extLst>
          </p:cNvPr>
          <p:cNvSpPr/>
          <p:nvPr/>
        </p:nvSpPr>
        <p:spPr>
          <a:xfrm>
            <a:off x="9024891" y="6498655"/>
            <a:ext cx="62268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1,057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65125C1-75B2-4C8F-88D1-CFC82582B8D5}"/>
              </a:ext>
            </a:extLst>
          </p:cNvPr>
          <p:cNvSpPr txBox="1"/>
          <p:nvPr/>
        </p:nvSpPr>
        <p:spPr>
          <a:xfrm>
            <a:off x="8667759" y="650375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46ACD58-74D9-4DE0-874E-9DBDDE99EE2E}"/>
              </a:ext>
            </a:extLst>
          </p:cNvPr>
          <p:cNvSpPr/>
          <p:nvPr/>
        </p:nvSpPr>
        <p:spPr>
          <a:xfrm>
            <a:off x="9902321" y="6483065"/>
            <a:ext cx="5512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F54918A-B436-4565-900E-8C40F4FED2FE}"/>
              </a:ext>
            </a:extLst>
          </p:cNvPr>
          <p:cNvSpPr txBox="1"/>
          <p:nvPr/>
        </p:nvSpPr>
        <p:spPr>
          <a:xfrm>
            <a:off x="9647124" y="64904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ABEBF58-4A72-427F-88C3-CBC8CF84E817}"/>
              </a:ext>
            </a:extLst>
          </p:cNvPr>
          <p:cNvSpPr txBox="1"/>
          <p:nvPr/>
        </p:nvSpPr>
        <p:spPr>
          <a:xfrm>
            <a:off x="7446106" y="652000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9а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6,36%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10630484" y="6474076"/>
            <a:ext cx="1051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155 898</a:t>
            </a:r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8877120" y="4934172"/>
            <a:ext cx="496584" cy="2316485"/>
          </a:xfrm>
          <a:prstGeom prst="rightBrace">
            <a:avLst>
              <a:gd name="adj1" fmla="val 41178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8980982" y="5421916"/>
            <a:ext cx="288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13940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УСЛОВИЯХ ДНЕВНОГО СТАЦИОНАРА В 2024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3" y="713801"/>
            <a:ext cx="5705475" cy="101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11a</a:t>
            </a: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4" y="2554641"/>
            <a:ext cx="5662243" cy="94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5.3.1 – 5.3.2, Приложения </a:t>
            </a:r>
            <a:r>
              <a:rPr lang="ru-RU" i="1" dirty="0">
                <a:solidFill>
                  <a:schemeClr val="tx1"/>
                </a:solidFill>
              </a:rPr>
              <a:t>11в, 11г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377230">
            <a:off x="5700280" y="1293005"/>
            <a:ext cx="906511" cy="1624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131384">
            <a:off x="5720225" y="2121492"/>
            <a:ext cx="886996" cy="14983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73894" y="5470211"/>
            <a:ext cx="579660" cy="15165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 дневного стационара на круглосуточный;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</p:spTree>
    <p:extLst>
      <p:ext uri="{BB962C8B-B14F-4D97-AF65-F5344CB8AC3E}">
        <p14:creationId xmlns:p14="http://schemas.microsoft.com/office/powerpoint/2010/main" val="424542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76939" cy="335983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дневного стационара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01208" y="928424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00963" y="7376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8720" y="7552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56822" y="7436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33838" y="7608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84548" y="6795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6201" y="7251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70833" y="7291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52192" y="7349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618593" y="7320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52344" y="7616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4223" y="3303248"/>
            <a:ext cx="11720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«Операции на органе зрения (уровень 5)»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9340" y="380808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9340" y="42331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39340" y="4665166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39340" y="50716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60864" y="376290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16 025,94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359422" y="41611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59422" y="4593157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59420" y="5025205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57488" y="6372869"/>
            <a:ext cx="980084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</a:rPr>
              <a:t>16 025,94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018791" y="638483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789348" y="6391393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1,0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74415" y="6365957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59 288</a:t>
            </a:r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897647" y="6384833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291621" y="7676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443107" y="763303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096197" y="7154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246404" y="714093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639340" y="124710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639340" y="16741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639340" y="21062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639340" y="25368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387969" y="1186072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4.1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412239" y="1660297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4.1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412239" y="2058063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затратоемкости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412240" y="2520394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570182" y="688744"/>
            <a:ext cx="672380" cy="43914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7527099" y="669179"/>
            <a:ext cx="718999" cy="45156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35300" y="637286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88432" y="63990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17164" y="641001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809032" y="632297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6921800" y="6348852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615371" y="5594130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1326997" y="55547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563634" y="6378507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275019" y="64081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617791" y="296908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1423467" y="29813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</p:spTree>
    <p:extLst>
      <p:ext uri="{BB962C8B-B14F-4D97-AF65-F5344CB8AC3E}">
        <p14:creationId xmlns:p14="http://schemas.microsoft.com/office/powerpoint/2010/main" val="417460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8701" y="590600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606774" y="601252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53827" y="603670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60608" y="589296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33569" y="54125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25084" y="580866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09264" y="583979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605911" y="595958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17879" y="57067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3338" y="3406163"/>
            <a:ext cx="1190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ds19.058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«Лучевая терапия в сочетании с лекарственной терапией (уровень 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16 025,94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4,09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3271288" y="57642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4400079" y="607051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5322639" y="55659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2566721" y="60659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3430408" y="535677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5089255" y="524438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7449529" y="601193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7183175" y="592334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4,09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691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200" b="1" dirty="0">
                <a:solidFill>
                  <a:srgbClr val="C00000"/>
                </a:solidFill>
              </a:rPr>
              <a:t>16 025,94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685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01843" y="64463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5859140" y="6499693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1,057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11а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78,38%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7521109" y="6468228"/>
            <a:ext cx="971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68 474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304909" y="597525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30058" y="62752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932720" y="579592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929063" y="6491655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Calibri"/>
              </a:rPr>
              <a:t>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640448" y="649003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143338" y="310581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949014" y="311808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156965" y="6050178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868591" y="6010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0825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42BF723-A0A2-4B8D-AAAE-6BC9EA8B6538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A14F6-8B0A-43BB-A473-119BEC333D4F}"/>
              </a:ext>
            </a:extLst>
          </p:cNvPr>
          <p:cNvSpPr txBox="1"/>
          <p:nvPr/>
        </p:nvSpPr>
        <p:spPr>
          <a:xfrm>
            <a:off x="144365" y="949796"/>
            <a:ext cx="5067621" cy="1084404"/>
          </a:xfrm>
          <a:prstGeom prst="roundRect">
            <a:avLst>
              <a:gd name="adj" fmla="val 11176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Заседания Комиссии проводятся по необходимости,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но не реже одного раза в месяц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8877EF-2B67-48F9-ABE7-02E3812E7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5" y="2468439"/>
            <a:ext cx="12047635" cy="3821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7B9F4A-E731-4E96-B7EC-0E354C6FF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63" y="572707"/>
            <a:ext cx="6430272" cy="17132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8382C3-B7C4-440B-9042-26F501EF2757}"/>
              </a:ext>
            </a:extLst>
          </p:cNvPr>
          <p:cNvSpPr txBox="1"/>
          <p:nvPr/>
        </p:nvSpPr>
        <p:spPr>
          <a:xfrm>
            <a:off x="9151143" y="750063"/>
            <a:ext cx="12882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212C2-BA4B-47B7-BD9E-309A21B24382}"/>
              </a:ext>
            </a:extLst>
          </p:cNvPr>
          <p:cNvSpPr txBox="1"/>
          <p:nvPr/>
        </p:nvSpPr>
        <p:spPr>
          <a:xfrm>
            <a:off x="9151144" y="1518763"/>
            <a:ext cx="2040732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FC234F-7872-47F9-AB7F-B4711276E573}"/>
              </a:ext>
            </a:extLst>
          </p:cNvPr>
          <p:cNvSpPr txBox="1"/>
          <p:nvPr/>
        </p:nvSpPr>
        <p:spPr>
          <a:xfrm>
            <a:off x="9873329" y="5491224"/>
            <a:ext cx="1857375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cxnSp>
        <p:nvCxnSpPr>
          <p:cNvPr id="15" name="Соединитель: уступ 14">
            <a:extLst>
              <a:ext uri="{FF2B5EF4-FFF2-40B4-BE49-F238E27FC236}">
                <a16:creationId xmlns:a16="http://schemas.microsoft.com/office/drawing/2014/main" id="{2DE82A17-2300-4EE3-BAC4-2FC62B13EE38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145333" y="1640563"/>
            <a:ext cx="742950" cy="3996000"/>
          </a:xfrm>
          <a:prstGeom prst="bentConnector3">
            <a:avLst>
              <a:gd name="adj1" fmla="val -41025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4EAE0EDD-48F7-4ED9-9C52-DA5FBE50B915}"/>
              </a:ext>
            </a:extLst>
          </p:cNvPr>
          <p:cNvSpPr/>
          <p:nvPr/>
        </p:nvSpPr>
        <p:spPr>
          <a:xfrm>
            <a:off x="10339669" y="2286000"/>
            <a:ext cx="473305" cy="661017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B9FB79A-AED9-4DAF-A965-F6C04C82FA98}"/>
              </a:ext>
            </a:extLst>
          </p:cNvPr>
          <p:cNvSpPr/>
          <p:nvPr/>
        </p:nvSpPr>
        <p:spPr>
          <a:xfrm>
            <a:off x="1783624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92B513E0-DBAA-46AD-A801-F3E27301E64A}"/>
              </a:ext>
            </a:extLst>
          </p:cNvPr>
          <p:cNvSpPr/>
          <p:nvPr/>
        </p:nvSpPr>
        <p:spPr>
          <a:xfrm>
            <a:off x="5259068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5518905B-B8CE-4303-8401-A4F1EBBAA58A}"/>
              </a:ext>
            </a:extLst>
          </p:cNvPr>
          <p:cNvSpPr/>
          <p:nvPr/>
        </p:nvSpPr>
        <p:spPr>
          <a:xfrm>
            <a:off x="8527958" y="6558288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EE3ED7D-759D-4559-A84B-3AD6B05D63EC}"/>
              </a:ext>
            </a:extLst>
          </p:cNvPr>
          <p:cNvSpPr/>
          <p:nvPr/>
        </p:nvSpPr>
        <p:spPr>
          <a:xfrm>
            <a:off x="97377" y="6405272"/>
            <a:ext cx="161776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Система ОМС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3D38803-994E-4F68-9A6E-9A495B9B4D79}"/>
              </a:ext>
            </a:extLst>
          </p:cNvPr>
          <p:cNvSpPr/>
          <p:nvPr/>
        </p:nvSpPr>
        <p:spPr>
          <a:xfrm>
            <a:off x="2004355" y="6401748"/>
            <a:ext cx="317543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Медицинским организациям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87CDD5D-D0FE-40B5-A899-7C20A37ECE0B}"/>
              </a:ext>
            </a:extLst>
          </p:cNvPr>
          <p:cNvSpPr/>
          <p:nvPr/>
        </p:nvSpPr>
        <p:spPr>
          <a:xfrm>
            <a:off x="5518798" y="6401748"/>
            <a:ext cx="2929877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Информация ТФОМС МО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4F507A8-B00B-411D-A2D2-D6B393FD2DC4}"/>
              </a:ext>
            </a:extLst>
          </p:cNvPr>
          <p:cNvSpPr/>
          <p:nvPr/>
        </p:nvSpPr>
        <p:spPr>
          <a:xfrm>
            <a:off x="8743950" y="6406727"/>
            <a:ext cx="3426873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Протоколы заседаний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485745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C5B2479-8640-4302-BCE7-D55D614A4415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1BE6B-FDE4-406C-B77A-D5A9A2A1DC96}"/>
              </a:ext>
            </a:extLst>
          </p:cNvPr>
          <p:cNvSpPr txBox="1"/>
          <p:nvPr/>
        </p:nvSpPr>
        <p:spPr>
          <a:xfrm>
            <a:off x="8373790" y="1877299"/>
            <a:ext cx="3513234" cy="289308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Заседание Комиссии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по распределению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объемов медицинской помощи на 2024 год состоялось 21.12.2023,  по утверждению Тарифного соглашения на 2024 год состоится </a:t>
            </a:r>
          </a:p>
          <a:p>
            <a:pPr algn="ctr">
              <a:defRPr/>
            </a:pPr>
            <a:r>
              <a:rPr lang="ru-RU" sz="2200" b="1">
                <a:solidFill>
                  <a:srgbClr val="C00000"/>
                </a:solidFill>
                <a:latin typeface="Georgia" panose="02040502050405020303" pitchFamily="18" charset="0"/>
              </a:rPr>
              <a:t>в январе 2024 </a:t>
            </a:r>
            <a:r>
              <a:rPr lang="ru-RU" sz="2200" b="1" dirty="0">
                <a:solidFill>
                  <a:srgbClr val="C00000"/>
                </a:solidFill>
                <a:latin typeface="Georgia" panose="02040502050405020303" pitchFamily="18" charset="0"/>
              </a:rPr>
              <a:t>года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F6E38C6-43A9-4813-B04E-E34E898CB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79" y="654341"/>
            <a:ext cx="8145711" cy="6020195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B707118-72BC-47E9-A522-DADAEB2AFE34}"/>
              </a:ext>
            </a:extLst>
          </p:cNvPr>
          <p:cNvSpPr/>
          <p:nvPr/>
        </p:nvSpPr>
        <p:spPr>
          <a:xfrm>
            <a:off x="228079" y="721161"/>
            <a:ext cx="7881074" cy="37618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48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33FD23-ED1A-4457-92BD-34AE1AF1A6C2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FA1AF-4059-4CBC-82EE-24983FB43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36" y="1268667"/>
            <a:ext cx="11768328" cy="2387600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41503E-97BB-4B91-981B-09DEA5270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450" y="5831205"/>
            <a:ext cx="9144000" cy="928846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Контактные данные:</a:t>
            </a:r>
          </a:p>
          <a:p>
            <a:pPr algn="r"/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/>
              <a:t>timoshinina_ev@mofoms.ru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5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7787FBB3-170C-4E48-9B1B-AA075486DDEC}"/>
              </a:ext>
            </a:extLst>
          </p:cNvPr>
          <p:cNvSpPr/>
          <p:nvPr/>
        </p:nvSpPr>
        <p:spPr>
          <a:xfrm>
            <a:off x="5853094" y="1252613"/>
            <a:ext cx="246888" cy="2679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16856" y="743559"/>
            <a:ext cx="7771791" cy="5090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обязательном медицинском страховании в Российской Федерации»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760" y="632804"/>
            <a:ext cx="4007769" cy="69843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Федеральный закон от 29.11.2010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326-ФЗ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34724" y="4658561"/>
            <a:ext cx="7771791" cy="591075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правил обязательного медицинского страхования»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1336" y="4509136"/>
            <a:ext cx="3999048" cy="7873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Министерства здравоохранения Российской Федерации от 28.02.2019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108н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9729983-C47E-48FE-A645-791604B3BB86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НОРМАТИВНО-ПРАВОВЫЕ ДОКУМЕНТЫ</a:t>
            </a:r>
          </a:p>
        </p:txBody>
      </p:sp>
      <p:sp>
        <p:nvSpPr>
          <p:cNvPr id="23" name="Скругленный прямоугольник 15">
            <a:extLst>
              <a:ext uri="{FF2B5EF4-FFF2-40B4-BE49-F238E27FC236}">
                <a16:creationId xmlns:a16="http://schemas.microsoft.com/office/drawing/2014/main" id="{9D5106A3-7B06-4DF0-952C-7FB77ABBF8CD}"/>
              </a:ext>
            </a:extLst>
          </p:cNvPr>
          <p:cNvSpPr/>
          <p:nvPr/>
        </p:nvSpPr>
        <p:spPr>
          <a:xfrm>
            <a:off x="129627" y="5573209"/>
            <a:ext cx="11676888" cy="75572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algn="ctr"/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Тарифное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оглашение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реализации Московской областной программы обязательного медицинского страхования</a:t>
            </a:r>
            <a:endParaRPr lang="ru-RU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C31199-BA58-48E9-BB5E-1D1E2848D030}"/>
              </a:ext>
            </a:extLst>
          </p:cNvPr>
          <p:cNvSpPr txBox="1"/>
          <p:nvPr/>
        </p:nvSpPr>
        <p:spPr>
          <a:xfrm>
            <a:off x="129627" y="1520540"/>
            <a:ext cx="11659020" cy="203132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6 статьи 39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Оплата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оказанной застрахованному лицу по договору на оказание и оплату медицинской помощи по обязательному медицинскому страхованию,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осуществляется по тарифам на оплату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установленным в соответствии с частью 2 статьи 30 настоящего Федерального закона, по результатам контроля объемов, сроков, качества и условий предоставления медицинской помощи и в соответствии с порядком оплаты медицинской помощи по обязательному медицинскому страхованию, установленным правилами обязательного медицинского страхования, на основании представленных медицинской организацией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реестров счетов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счетов на оплату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медицинской помощи»</a:t>
            </a:r>
          </a:p>
        </p:txBody>
      </p:sp>
      <p:sp>
        <p:nvSpPr>
          <p:cNvPr id="28" name="Скругленный прямоугольник 19">
            <a:extLst>
              <a:ext uri="{FF2B5EF4-FFF2-40B4-BE49-F238E27FC236}">
                <a16:creationId xmlns:a16="http://schemas.microsoft.com/office/drawing/2014/main" id="{7D58A6F0-EEC2-4CFE-BE9D-4F5E7E13B90F}"/>
              </a:ext>
            </a:extLst>
          </p:cNvPr>
          <p:cNvSpPr/>
          <p:nvPr/>
        </p:nvSpPr>
        <p:spPr>
          <a:xfrm>
            <a:off x="3917570" y="3798501"/>
            <a:ext cx="7871077" cy="509053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формы типового договора на оказание и оплату медицинской помощи по обязательному медицинскому страхованию»</a:t>
            </a:r>
          </a:p>
        </p:txBody>
      </p:sp>
      <p:sp>
        <p:nvSpPr>
          <p:cNvPr id="29" name="Скругленный прямоугольник 20">
            <a:extLst>
              <a:ext uri="{FF2B5EF4-FFF2-40B4-BE49-F238E27FC236}">
                <a16:creationId xmlns:a16="http://schemas.microsoft.com/office/drawing/2014/main" id="{9C82E896-DA76-43C7-8E02-F3A483CA3EEA}"/>
              </a:ext>
            </a:extLst>
          </p:cNvPr>
          <p:cNvSpPr/>
          <p:nvPr/>
        </p:nvSpPr>
        <p:spPr>
          <a:xfrm>
            <a:off x="111336" y="3764995"/>
            <a:ext cx="3989902" cy="57606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Минздрава России от 30.12.2020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1417н</a:t>
            </a:r>
          </a:p>
        </p:txBody>
      </p:sp>
    </p:spTree>
    <p:extLst>
      <p:ext uri="{BB962C8B-B14F-4D97-AF65-F5344CB8AC3E}">
        <p14:creationId xmlns:p14="http://schemas.microsoft.com/office/powerpoint/2010/main" val="37271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752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3237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60EDD-2200-4519-A2E7-CF80209F47EF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E9A998-B153-4463-85BE-B746D4CA144F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0B3984-90B2-40EB-88F2-0E4EDB63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0" y="1037895"/>
            <a:ext cx="8303625" cy="5725798"/>
          </a:xfrm>
          <a:prstGeom prst="rect">
            <a:avLst/>
          </a:prstGeom>
        </p:spPr>
      </p:pic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687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006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70F8D4C-C13B-4BB0-AF68-70E0188557D6}"/>
              </a:ext>
            </a:extLst>
          </p:cNvPr>
          <p:cNvSpPr/>
          <p:nvPr/>
        </p:nvSpPr>
        <p:spPr>
          <a:xfrm>
            <a:off x="37093" y="6410325"/>
            <a:ext cx="8100000" cy="31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120BD705-A055-47A7-B350-41F7112340C1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8137093" y="6090249"/>
            <a:ext cx="1188062" cy="4756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B737F8-C3F4-436C-A3B5-7E6EFE853868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2FE34D-5FAF-4E74-823D-8BBDA7D0C57A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77E9A2-2F10-4AA8-98F0-6389DFC2410A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A7857C-9D02-4C85-9AC0-71E2D8F19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798" y="645242"/>
            <a:ext cx="8604439" cy="61746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798" y="645242"/>
            <a:ext cx="7536718" cy="52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3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B34163-CFF2-4872-BFCC-D76B2FF5EE81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 НА 2024 ГОД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0304DE-8B4E-49F5-AF99-2D045F6B7FBC}"/>
              </a:ext>
            </a:extLst>
          </p:cNvPr>
          <p:cNvSpPr/>
          <p:nvPr/>
        </p:nvSpPr>
        <p:spPr>
          <a:xfrm>
            <a:off x="361949" y="1448579"/>
            <a:ext cx="10972800" cy="552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dirty="0">
                <a:latin typeface="Georgia" panose="02040502050405020303" pitchFamily="18" charset="0"/>
              </a:rPr>
              <a:t>Общие положения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0C782BB-AC99-4F81-9722-24118E2524E0}"/>
              </a:ext>
            </a:extLst>
          </p:cNvPr>
          <p:cNvSpPr/>
          <p:nvPr/>
        </p:nvSpPr>
        <p:spPr>
          <a:xfrm>
            <a:off x="361950" y="638564"/>
            <a:ext cx="10972800" cy="552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ОСНОВНЫЕ РАЗДЕЛЫ ТАРИФНОГО СОГЛАШЕНИЯ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284C3-1D96-4B19-B41B-F91F3CB93BB3}"/>
              </a:ext>
            </a:extLst>
          </p:cNvPr>
          <p:cNvSpPr/>
          <p:nvPr/>
        </p:nvSpPr>
        <p:spPr>
          <a:xfrm>
            <a:off x="361949" y="208714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</a:t>
            </a:r>
            <a:r>
              <a:rPr lang="ru-RU" dirty="0">
                <a:latin typeface="Georgia" panose="02040502050405020303" pitchFamily="18" charset="0"/>
              </a:rPr>
              <a:t>. 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99D241-6892-4A6F-B9DC-71DED830A58D}"/>
              </a:ext>
            </a:extLst>
          </p:cNvPr>
          <p:cNvSpPr/>
          <p:nvPr/>
        </p:nvSpPr>
        <p:spPr>
          <a:xfrm>
            <a:off x="361949" y="300931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III</a:t>
            </a:r>
            <a:r>
              <a:rPr lang="ru-RU" dirty="0">
                <a:latin typeface="Georgia" panose="02040502050405020303" pitchFamily="18" charset="0"/>
              </a:rPr>
              <a:t>. Размер и структура тарифов на оплату медицинской помощи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7A0499C-E161-442F-B303-5B90FAAA4C45}"/>
              </a:ext>
            </a:extLst>
          </p:cNvPr>
          <p:cNvSpPr/>
          <p:nvPr/>
        </p:nvSpPr>
        <p:spPr>
          <a:xfrm>
            <a:off x="361949" y="4029661"/>
            <a:ext cx="10972800" cy="15900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IV</a:t>
            </a:r>
            <a:r>
              <a:rPr lang="ru-RU" dirty="0">
                <a:latin typeface="Georgia" panose="02040502050405020303" pitchFamily="18" charset="0"/>
              </a:rPr>
              <a:t>. Размер неоплаты или неполной оплаты затрат на оказание медицинской помощи, а также уплаты медицинской организацией штрафов за неоказание, несвоевременное оказание медицинской помощи ненадлежащего качества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5C69504-C83A-48A2-BE9D-F8AC738CEA39}"/>
              </a:ext>
            </a:extLst>
          </p:cNvPr>
          <p:cNvSpPr/>
          <p:nvPr/>
        </p:nvSpPr>
        <p:spPr>
          <a:xfrm>
            <a:off x="361949" y="5829300"/>
            <a:ext cx="10972800" cy="700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V</a:t>
            </a:r>
            <a:r>
              <a:rPr lang="ru-RU" dirty="0">
                <a:latin typeface="Georgia" panose="02040502050405020303" pitchFamily="18" charset="0"/>
              </a:rPr>
              <a:t>. Заключительные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530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149392-E591-48C0-9478-B97C798AE4F0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  <a:solidFill>
            <a:srgbClr val="92A5D8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АМБУЛАТОРНЫХ УСЛОВИЯХ В 2024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83E786-51F1-45D2-80D6-7D171B5C4F4D}"/>
              </a:ext>
            </a:extLst>
          </p:cNvPr>
          <p:cNvSpPr/>
          <p:nvPr/>
        </p:nvSpPr>
        <p:spPr>
          <a:xfrm>
            <a:off x="76200" y="685799"/>
            <a:ext cx="542925" cy="59340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B62F20F-5516-4400-A817-832074207BD0}"/>
              </a:ext>
            </a:extLst>
          </p:cNvPr>
          <p:cNvSpPr/>
          <p:nvPr/>
        </p:nvSpPr>
        <p:spPr>
          <a:xfrm>
            <a:off x="962021" y="687431"/>
            <a:ext cx="6600827" cy="2824889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имеющих прикрепившихся лиц – </a:t>
            </a:r>
            <a:br>
              <a:rPr lang="ru-RU" sz="1350" b="1" dirty="0"/>
            </a:br>
            <a:r>
              <a:rPr lang="ru-RU" sz="1350" u="sng" dirty="0"/>
              <a:t>по подушевому нормативу финансирования на прикрепившихся </a:t>
            </a:r>
            <a:r>
              <a:rPr lang="ru-RU" sz="1350" u="sng" dirty="0">
                <a:solidFill>
                  <a:schemeClr val="tx1"/>
                </a:solidFill>
              </a:rPr>
              <a:t>лиц </a:t>
            </a:r>
            <a:br>
              <a:rPr lang="ru-RU" sz="1350" u="sng" dirty="0">
                <a:solidFill>
                  <a:schemeClr val="tx1"/>
                </a:solidFill>
              </a:rPr>
            </a:br>
            <a:r>
              <a:rPr lang="ru-RU" sz="1350" dirty="0">
                <a:solidFill>
                  <a:schemeClr val="tx1"/>
                </a:solidFill>
              </a:rPr>
              <a:t>(за исключением расходов на проведение КТ, МРТ, УЗИ ССС, эндоскопических исследований, гистологических исследований и МГИ с целью выявления онкологических заболеваний и подбора противоопухолевой лекарственной терапии, тестирования на выявление новой </a:t>
            </a:r>
            <a:r>
              <a:rPr lang="ru-RU" sz="1350" dirty="0" err="1">
                <a:solidFill>
                  <a:schemeClr val="tx1"/>
                </a:solidFill>
              </a:rPr>
              <a:t>коронавирусной</a:t>
            </a:r>
            <a:r>
              <a:rPr lang="ru-RU" sz="1350" dirty="0">
                <a:solidFill>
                  <a:schemeClr val="tx1"/>
                </a:solidFill>
              </a:rPr>
              <a:t> инфекции (COVID-19), профилактических медицинских осмотров и диспансеризации, в том числе углубленной диспансеризации, а также средств на оплату диспансерного наблюдения и финансовое обеспечение ФП и ФАП)</a:t>
            </a:r>
            <a:r>
              <a:rPr lang="ru-RU" sz="1350" dirty="0">
                <a:solidFill>
                  <a:srgbClr val="FF0000"/>
                </a:solidFill>
              </a:rPr>
              <a:t> </a:t>
            </a:r>
            <a:r>
              <a:rPr lang="ru-RU" sz="1350" b="1" dirty="0">
                <a:solidFill>
                  <a:schemeClr val="tx1"/>
                </a:solidFill>
              </a:rPr>
              <a:t>с учетом показателей результативности деятельности медицинской организации </a:t>
            </a:r>
            <a:r>
              <a:rPr lang="ru-RU" sz="1350" dirty="0">
                <a:solidFill>
                  <a:schemeClr val="tx1"/>
                </a:solidFill>
              </a:rPr>
              <a:t>(включая показатели объема медицинской помощи), в </a:t>
            </a:r>
            <a:r>
              <a:rPr lang="ru-RU" sz="1350" dirty="0" err="1">
                <a:solidFill>
                  <a:schemeClr val="tx1"/>
                </a:solidFill>
              </a:rPr>
              <a:t>т.ч</a:t>
            </a:r>
            <a:r>
              <a:rPr lang="ru-RU" sz="1350" dirty="0">
                <a:solidFill>
                  <a:schemeClr val="tx1"/>
                </a:solidFill>
              </a:rPr>
              <a:t>. с включением расходов на медицинскую помощь, оказываемую в иных медицинских организациях за единицу объема медицинской помощи, в сочетании с оплатой за единицу объема медицинской помощи - за медицинскую услугу, за посещение, за обращение (законченный случай)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FC1A1DE-37B9-4A3E-B5F6-A5B00E6F6E9C}"/>
              </a:ext>
            </a:extLst>
          </p:cNvPr>
          <p:cNvSpPr/>
          <p:nvPr/>
        </p:nvSpPr>
        <p:spPr>
          <a:xfrm>
            <a:off x="971544" y="3609206"/>
            <a:ext cx="6591304" cy="111760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не имеющих прикрепившихся лиц</a:t>
            </a:r>
            <a:r>
              <a:rPr lang="ru-RU" sz="1350" dirty="0"/>
              <a:t>, </a:t>
            </a:r>
            <a:r>
              <a:rPr lang="ru-RU" sz="1350" b="1" dirty="0"/>
              <a:t>а также при оплате медицинской помощи, оказанной застрахованным лицам за пределами Московской области</a:t>
            </a:r>
            <a:r>
              <a:rPr lang="ru-RU" sz="1350" dirty="0"/>
              <a:t>, – </a:t>
            </a:r>
          </a:p>
          <a:p>
            <a:pPr algn="just"/>
            <a:r>
              <a:rPr lang="ru-RU" sz="1350" u="sng" dirty="0"/>
              <a:t>за единицу объема медицинской помощи </a:t>
            </a:r>
            <a:r>
              <a:rPr lang="ru-RU" sz="1350" dirty="0"/>
              <a:t>- за медицинскую услугу, за посещение, за обращение (законченный случай)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6E49EC-B3D9-495B-9A44-78A73E4160C0}"/>
              </a:ext>
            </a:extLst>
          </p:cNvPr>
          <p:cNvSpPr/>
          <p:nvPr/>
        </p:nvSpPr>
        <p:spPr>
          <a:xfrm>
            <a:off x="971544" y="4828311"/>
            <a:ext cx="6600827" cy="1811867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u="sng" dirty="0"/>
              <a:t>за единицу объема медицинской помощи</a:t>
            </a:r>
            <a:r>
              <a:rPr lang="ru-RU" sz="1350" dirty="0"/>
              <a:t> – за медицинскую услугу </a:t>
            </a:r>
            <a:r>
              <a:rPr lang="ru-RU" sz="1350" b="1" dirty="0"/>
              <a:t>(используется при оплате отдельных диагностических (лабораторных) исследований </a:t>
            </a:r>
            <a:r>
              <a:rPr lang="ru-RU" sz="1350" dirty="0"/>
              <a:t>- КТ, МРТ, УЗИ ССС, эндоскопических исследований, гистологических исследований и МГИ с целью выявления онкологических заболеваний и подбора </a:t>
            </a:r>
            <a:r>
              <a:rPr lang="ru-RU" sz="1350" dirty="0" err="1"/>
              <a:t>таргетной</a:t>
            </a:r>
            <a:r>
              <a:rPr lang="ru-RU" sz="1350" dirty="0"/>
              <a:t> терапии, тестирования на выявление новой </a:t>
            </a:r>
            <a:r>
              <a:rPr lang="ru-RU" sz="1350" dirty="0" err="1"/>
              <a:t>коронавирусной</a:t>
            </a:r>
            <a:r>
              <a:rPr lang="ru-RU" sz="1350" dirty="0"/>
              <a:t> инфекции (COVID-19), профилактических медицинских осмотров и диспансеризации, в том числе углубленной диспансеризации, диспансерного наблюдения отдельных категорий граждан из числа взрослого населения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8350457-F581-499A-93DB-A9193E30F59C}"/>
              </a:ext>
            </a:extLst>
          </p:cNvPr>
          <p:cNvSpPr/>
          <p:nvPr/>
        </p:nvSpPr>
        <p:spPr>
          <a:xfrm rot="16200000">
            <a:off x="623887" y="1766886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30D1AAE2-0C94-49C7-A3FE-CE12FEB1279B}"/>
              </a:ext>
            </a:extLst>
          </p:cNvPr>
          <p:cNvSpPr/>
          <p:nvPr/>
        </p:nvSpPr>
        <p:spPr>
          <a:xfrm rot="16200000">
            <a:off x="623886" y="3872108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BD42DD13-8189-49C7-A565-9458727B9A99}"/>
              </a:ext>
            </a:extLst>
          </p:cNvPr>
          <p:cNvSpPr/>
          <p:nvPr/>
        </p:nvSpPr>
        <p:spPr>
          <a:xfrm rot="16200000">
            <a:off x="623886" y="5572320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04036C4-072A-4064-887D-28EF132F459A}"/>
              </a:ext>
            </a:extLst>
          </p:cNvPr>
          <p:cNvSpPr/>
          <p:nvPr/>
        </p:nvSpPr>
        <p:spPr>
          <a:xfrm rot="16200000">
            <a:off x="7829553" y="1343025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724392-8F47-49C2-BD8B-FA900EAD6846}"/>
              </a:ext>
            </a:extLst>
          </p:cNvPr>
          <p:cNvSpPr/>
          <p:nvPr/>
        </p:nvSpPr>
        <p:spPr>
          <a:xfrm>
            <a:off x="8458201" y="1304925"/>
            <a:ext cx="3562349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5 и 5а к Тарифному соглашению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DCC380-3D1B-49DC-9CD0-0F86F5FC64A6}"/>
              </a:ext>
            </a:extLst>
          </p:cNvPr>
          <p:cNvSpPr/>
          <p:nvPr/>
        </p:nvSpPr>
        <p:spPr>
          <a:xfrm>
            <a:off x="8458201" y="3676649"/>
            <a:ext cx="3562349" cy="2224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</a:t>
            </a:r>
            <a:r>
              <a:rPr lang="ru-RU" dirty="0">
                <a:solidFill>
                  <a:schemeClr val="tx1"/>
                </a:solidFill>
              </a:rPr>
              <a:t>6а – 8б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69737B94-4CB7-46E3-BA54-891BD58E7F05}"/>
              </a:ext>
            </a:extLst>
          </p:cNvPr>
          <p:cNvSpPr/>
          <p:nvPr/>
        </p:nvSpPr>
        <p:spPr>
          <a:xfrm rot="16200000">
            <a:off x="7829553" y="3591118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A3964823-3160-4555-A3EB-4FFB00FF16E7}"/>
              </a:ext>
            </a:extLst>
          </p:cNvPr>
          <p:cNvSpPr/>
          <p:nvPr/>
        </p:nvSpPr>
        <p:spPr>
          <a:xfrm rot="16200000">
            <a:off x="7848599" y="5291331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СТАЦИОНАРНЫХ УСЛОВИЯХ В 2024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круглосуточного стационара на дневной стационар;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00801" y="736048"/>
            <a:ext cx="5705475" cy="1038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</a:t>
            </a:r>
            <a:r>
              <a:rPr lang="en-US" dirty="0">
                <a:solidFill>
                  <a:srgbClr val="44546A">
                    <a:lumMod val="50000"/>
                  </a:srgbClr>
                </a:solidFill>
              </a:rPr>
              <a:t>9a</a:t>
            </a:r>
            <a:endParaRPr lang="ru-RU" dirty="0">
              <a:solidFill>
                <a:srgbClr val="44546A">
                  <a:lumMod val="50000"/>
                </a:srgbClr>
              </a:solidFill>
            </a:endParaRP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5" y="2335537"/>
            <a:ext cx="5652722" cy="9797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3.3.1 – 3.3.3, Приложения </a:t>
            </a:r>
            <a:r>
              <a:rPr lang="ru-RU" i="1" dirty="0">
                <a:solidFill>
                  <a:schemeClr val="tx1"/>
                </a:solidFill>
              </a:rPr>
              <a:t>9в, 9д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10823">
            <a:off x="5657978" y="1401304"/>
            <a:ext cx="954951" cy="13066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7060">
            <a:off x="5657750" y="2329606"/>
            <a:ext cx="1011949" cy="1201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94" y="5474819"/>
            <a:ext cx="579660" cy="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2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97344" cy="579640"/>
          </a:xfrm>
          <a:prstGeom prst="rect">
            <a:avLst/>
          </a:prstGeom>
          <a:solidFill>
            <a:srgbClr val="8FA4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круглосуточного стационара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5763" y="5930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23520" y="6106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61622" y="5990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8638" y="6162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9348" y="5349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11001" y="5805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75633" y="5845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56992" y="5903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23393" y="5874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57144" y="6170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8320" y="3423905"/>
            <a:ext cx="1172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старше 75 лет в медицинской организации второго уровня по клинико-статистической группе                 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st04.00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«Воспалительные заболевания кишечника»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33437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33437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33437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33437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33437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4961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28 003,89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53519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53519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53517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74183" y="601199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97340" y="6481735"/>
            <a:ext cx="834328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28 003,89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912888" y="6493699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727192" y="6500259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414003" y="6500259"/>
            <a:ext cx="62975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49129" y="6474823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55 897</a:t>
            </a:r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07701" y="644459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60833" y="64707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79873" y="646978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791744" y="6493699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1,057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89565" y="648173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281044" y="6484310"/>
            <a:ext cx="600184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27346" y="64697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596421" y="6230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773145" y="596378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400997" y="5708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552384" y="525469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533437" y="5626369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1253519" y="557994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533437" y="993754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533437" y="142082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533437" y="18528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533437" y="2284918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533437" y="305599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533437" y="265943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282066" y="932724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306336" y="1406949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306336" y="1806155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306337" y="2268486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1283771" y="2643630"/>
            <a:ext cx="6666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1313035" y="30435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699833" y="6450559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7824192" y="64205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11A723D-0A29-4F63-AB28-C51895A9C83B}"/>
              </a:ext>
            </a:extLst>
          </p:cNvPr>
          <p:cNvSpPr txBox="1"/>
          <p:nvPr/>
        </p:nvSpPr>
        <p:spPr>
          <a:xfrm>
            <a:off x="8465275" y="2497695"/>
            <a:ext cx="32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9г к Тарифному соглашению установлены КСГ, к которым коэффициент уровня не применяется (91 КСГ)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FEED9FA-7195-4DF1-8390-F4E36809A2A9}"/>
              </a:ext>
            </a:extLst>
          </p:cNvPr>
          <p:cNvSpPr txBox="1"/>
          <p:nvPr/>
        </p:nvSpPr>
        <p:spPr>
          <a:xfrm>
            <a:off x="8279908" y="2458655"/>
            <a:ext cx="304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01738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4560</TotalTime>
  <Words>2077</Words>
  <Application>Microsoft Office PowerPoint</Application>
  <PresentationFormat>Широкоэкранный</PresentationFormat>
  <Paragraphs>357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Times New Roman</vt:lpstr>
      <vt:lpstr>Тема Office</vt:lpstr>
      <vt:lpstr>ПОРЯДОК ОПЛАТЫ МЕДИЦИНСКОЙ ПОМОЩИ В СИСТЕМЕ ОБЯЗАТЕЛЬНОГО МЕДИЦИНСКОГО СТРАХОВАНИЯ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ОПЛАТЫ МЕДИЦИНСКОЙ ПОМОЩИ В СИСТЕМЕ ОБЯЗАТЕЛЬНОГО МЕДИЦИНСКОГО СТРАХОВАНИЯ</dc:title>
  <dc:creator>Крутова Юлия Андреевна</dc:creator>
  <cp:lastModifiedBy>Тимошинина Екатерина Владимировна</cp:lastModifiedBy>
  <cp:revision>84</cp:revision>
  <cp:lastPrinted>2021-12-17T12:47:09Z</cp:lastPrinted>
  <dcterms:created xsi:type="dcterms:W3CDTF">2020-12-21T08:03:47Z</dcterms:created>
  <dcterms:modified xsi:type="dcterms:W3CDTF">2023-12-28T06:42:29Z</dcterms:modified>
</cp:coreProperties>
</file>