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9" r:id="rId2"/>
    <p:sldId id="256" r:id="rId3"/>
    <p:sldId id="258" r:id="rId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89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5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3482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2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1611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05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72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7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62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5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7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1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4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5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2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42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DA7AC-8CF1-49DF-BB7E-B50486077D8B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7268"/>
            <a:ext cx="10515600" cy="5575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Аналитическое управление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статистики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уведомления о включении в реестр для осуществлении деятельности в сфере обязательного медицинского страхования по Московской областной программе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b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204920"/>
              </p:ext>
            </p:extLst>
          </p:nvPr>
        </p:nvGraphicFramePr>
        <p:xfrm>
          <a:off x="702527" y="1683835"/>
          <a:ext cx="11062010" cy="3479180"/>
        </p:xfrm>
        <a:graphic>
          <a:graphicData uri="http://schemas.openxmlformats.org/drawingml/2006/table">
            <a:tbl>
              <a:tblPr first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430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8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3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7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1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3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представления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057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Подача уведомления о включении в реестр для осуществлении деятельности в сфере обязательного медицинского страхования по Московской областной программе обязательного медицинского страхования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ч. 2 ст. 15 Федерального закона «Об обязательном медицинском страховании в Российской Федерации» № 326-ФЗ от 20.11.2010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сентября года, предшествующего году, в котором медицинская организация намерена осуществлять деятельность в сфере обязательного медицинского страхования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информационная система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обязательного медицинского страхования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(далее –ГИС ОМС)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ГИС ОМС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Архангельская Светлана Борисовна, доб. 12-06;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Нагорнева Ольга Олеговна, доб. 12-83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105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обязательного медицинского страхования, утвержденных приказом Минздрава России от 28.02.2019 № 108н (далее – Правила)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75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Уведомление об изменении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сведений о медицинской организации (актуализация)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107 Правил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Регулярно, не позднее двух рабочих дней со дня наступления изменений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354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Уведомления об исключении из реестра медицинских организаций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110 Правил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027175"/>
              </p:ext>
            </p:extLst>
          </p:nvPr>
        </p:nvGraphicFramePr>
        <p:xfrm>
          <a:off x="702527" y="5486400"/>
          <a:ext cx="11062010" cy="791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2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737">
                <a:tc>
                  <a:txBody>
                    <a:bodyPr/>
                    <a:lstStyle/>
                    <a:p>
                      <a:r>
                        <a:rPr lang="ru-RU" sz="1100" i="1" dirty="0" smtClean="0"/>
                        <a:t>*</a:t>
                      </a:r>
                      <a:r>
                        <a:rPr lang="ru-RU" sz="1100" i="1" baseline="0" dirty="0" smtClean="0"/>
                        <a:t> </a:t>
                      </a:r>
                      <a:r>
                        <a:rPr lang="ru-RU" sz="1100" i="1" dirty="0" smtClean="0"/>
                        <a:t>В целях корректного формирования в системе ГИС ОМС уведомления о включении в реестр медицинских организаций, осуществляющих деятельность в сфере ОМС,</a:t>
                      </a:r>
                      <a:r>
                        <a:rPr lang="ru-RU" sz="1100" i="1" baseline="0" dirty="0" smtClean="0"/>
                        <a:t> </a:t>
                      </a:r>
                      <a:r>
                        <a:rPr lang="ru-RU" sz="1100" i="1" dirty="0" smtClean="0"/>
                        <a:t>уведомления об изменении сведений о медицинской организации, уведомления об исключении из реестра медицинских организаций: Главная/Система ОМС/Медицинским организациям/Порядок подачи уведомления о включении в реестр медицинских организаций, осуществляющих деятельность в сфере ОМС (http://www.mofoms.ru/fond/medical_organizations/register/)</a:t>
                      </a:r>
                      <a:endParaRPr lang="ru-RU" sz="11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2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61" y="223025"/>
            <a:ext cx="11533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Перечень отчетных форм, представляемых в отдел статистики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69088"/>
              </p:ext>
            </p:extLst>
          </p:nvPr>
        </p:nvGraphicFramePr>
        <p:xfrm>
          <a:off x="507661" y="682010"/>
          <a:ext cx="11297819" cy="4192859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36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1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8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4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3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19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ru-RU" sz="14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400" b="1" kern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94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14-МЕД </a:t>
                      </a: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(ОМС) – «Сведения о работе медицинских организаций в сфере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полугодие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1 полугодие – на 35 день после отчетного периода; за январь – декабрь – до 10 марта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Нагорнева Ольга Олеговна, доб. тел.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12-83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031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№ 14-Ф (ОМС) – «Сведения о поступлении и расходовании средств ОМС медицинскими организациями»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lvl="0" algn="l"/>
                      <a:endParaRPr lang="ru-RU" sz="11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Ежеквартально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25 числа после отчетного периода, за январь – декабрь – до 1 марта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Сергеева Ирина Анатольевна, доб.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тел. 12-86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666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№ 62 «Сведения о ресурсном обеспечении и оказании медицинской помощи населению»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Росстата от </a:t>
                      </a:r>
                      <a:r>
                        <a:rPr lang="ru-RU" sz="11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26.12.2022 №979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«Об утверждении формы федерального статистического наблюдения с указаниями по ее заполнению для организации Министерством здравоохранения Российской Федерации федерального статистического наблюдения в сфере охраны здоровья»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Годовая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марта года, следующего за отчетным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мониторинга ресурсного обеспечения здравоохранения,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оказания и финансирования медицинской помощи населению МЗ РФ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Нагорнева Ольга Олеговна, доб. тел.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12-83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0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241" y="0"/>
            <a:ext cx="1153351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2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II.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Отдел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мониторинга реализации мероприятий территориальной программы обязательного медицинского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страхования</a:t>
            </a: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Перечень отчетных форм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021763"/>
              </p:ext>
            </p:extLst>
          </p:nvPr>
        </p:nvGraphicFramePr>
        <p:xfrm>
          <a:off x="329241" y="1728438"/>
          <a:ext cx="11154626" cy="2609386"/>
        </p:xfrm>
        <a:graphic>
          <a:graphicData uri="http://schemas.openxmlformats.org/drawingml/2006/table">
            <a:tbl>
              <a:tblPr firstRow="1" firstCol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63537">
                  <a:extLst>
                    <a:ext uri="{9D8B030D-6E8A-4147-A177-3AD203B41FA5}">
                      <a16:colId xmlns:a16="http://schemas.microsoft.com/office/drawing/2014/main" val="1522216404"/>
                    </a:ext>
                  </a:extLst>
                </a:gridCol>
                <a:gridCol w="3054754">
                  <a:extLst>
                    <a:ext uri="{9D8B030D-6E8A-4147-A177-3AD203B41FA5}">
                      <a16:colId xmlns:a16="http://schemas.microsoft.com/office/drawing/2014/main" val="2527261472"/>
                    </a:ext>
                  </a:extLst>
                </a:gridCol>
                <a:gridCol w="1628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6566">
                  <a:extLst>
                    <a:ext uri="{9D8B030D-6E8A-4147-A177-3AD203B41FA5}">
                      <a16:colId xmlns:a16="http://schemas.microsoft.com/office/drawing/2014/main" val="4026883060"/>
                    </a:ext>
                  </a:extLst>
                </a:gridCol>
                <a:gridCol w="1516565">
                  <a:extLst>
                    <a:ext uri="{9D8B030D-6E8A-4147-A177-3AD203B41FA5}">
                      <a16:colId xmlns:a16="http://schemas.microsoft.com/office/drawing/2014/main" val="2631466544"/>
                    </a:ext>
                  </a:extLst>
                </a:gridCol>
                <a:gridCol w="1460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14316">
                  <a:extLst>
                    <a:ext uri="{9D8B030D-6E8A-4147-A177-3AD203B41FA5}">
                      <a16:colId xmlns:a16="http://schemas.microsoft.com/office/drawing/2014/main" val="4060755134"/>
                    </a:ext>
                  </a:extLst>
                </a:gridCol>
              </a:tblGrid>
              <a:tr h="637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409596"/>
                  </a:ext>
                </a:extLst>
              </a:tr>
              <a:tr h="8131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ЗП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ФФОМС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Шевченко Наталья Геннадьевна, доб. тел. 11-17; 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Исаева Татьяна Петровна,      доб. тел.  12-81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778250"/>
                  </a:ext>
                </a:extLst>
              </a:tr>
              <a:tr h="11588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ЗП_частные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ФФОМС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332302"/>
                  </a:ext>
                </a:extLst>
              </a:tr>
            </a:tbl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29241" y="4672361"/>
            <a:ext cx="11154625" cy="1315843"/>
          </a:xfrm>
        </p:spPr>
        <p:txBody>
          <a:bodyPr>
            <a:normAutofit/>
          </a:bodyPr>
          <a:lstStyle/>
          <a:p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Нормативная документация размещена на сайте Территориального фонда обязательного медицинского страхования Московской области 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://www.mofoms.ru/documents/regulatory_framework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→ Документы → Нормативная база → Региональные нормативные правовые акты, федеральные и региональные нормативные правовые документы по обязательному медицинскому страхованию.</a:t>
            </a:r>
            <a:endParaRPr lang="ru-RU" sz="1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2124</TotalTime>
  <Words>617</Words>
  <Application>Microsoft Office PowerPoint</Application>
  <PresentationFormat>Широкоэкранный</PresentationFormat>
  <Paragraphs>77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Wingdings 3</vt:lpstr>
      <vt:lpstr>Грань</vt:lpstr>
      <vt:lpstr>Аналитическое управление I.Отдел статистики Подача уведомления о включении в реестр для осуществлении деятельности в сфере обязательного медицинского страхования по Московской областной программе ОМС </vt:lpstr>
      <vt:lpstr>Презентация PowerPoint</vt:lpstr>
      <vt:lpstr>* Нормативная документация размещена на сайте Территориального фонда обязательного медицинского страхования Московской области http://www.mofoms.ru/documents/regulatory_framework/ Главная → Документы → Нормативная база → Региональные нормативные правовые акты, федеральные и региональные нормативные правовые документы по обязательному медицинскому страхованию.</vt:lpstr>
    </vt:vector>
  </TitlesOfParts>
  <Company>tfoms 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Ларин Алексей Александрович</dc:creator>
  <cp:lastModifiedBy>Машкова Марина Вадимовна</cp:lastModifiedBy>
  <cp:revision>73</cp:revision>
  <cp:lastPrinted>2023-12-22T10:29:55Z</cp:lastPrinted>
  <dcterms:created xsi:type="dcterms:W3CDTF">2020-12-21T12:18:05Z</dcterms:created>
  <dcterms:modified xsi:type="dcterms:W3CDTF">2023-12-22T12:47:00Z</dcterms:modified>
</cp:coreProperties>
</file>